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5" r:id="rId5"/>
    <p:sldId id="276" r:id="rId6"/>
    <p:sldId id="259" r:id="rId7"/>
    <p:sldId id="260" r:id="rId8"/>
    <p:sldId id="282" r:id="rId9"/>
    <p:sldId id="262" r:id="rId10"/>
    <p:sldId id="263" r:id="rId11"/>
    <p:sldId id="278" r:id="rId12"/>
    <p:sldId id="279" r:id="rId13"/>
    <p:sldId id="266" r:id="rId14"/>
    <p:sldId id="267" r:id="rId15"/>
    <p:sldId id="268" r:id="rId16"/>
    <p:sldId id="270" r:id="rId17"/>
    <p:sldId id="269" r:id="rId18"/>
    <p:sldId id="271" r:id="rId19"/>
    <p:sldId id="272" r:id="rId20"/>
    <p:sldId id="273" r:id="rId21"/>
    <p:sldId id="280" r:id="rId22"/>
    <p:sldId id="27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873D5-5783-0141-30C4-D0B1851F07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C0C3AB3-0C53-8EB5-F458-7A36EC3B5C4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0B696D5-7DAD-19B7-50B2-6E4AB11D1D33}"/>
              </a:ext>
            </a:extLst>
          </p:cNvPr>
          <p:cNvSpPr>
            <a:spLocks noGrp="1"/>
          </p:cNvSpPr>
          <p:nvPr>
            <p:ph type="dt" sz="half" idx="10"/>
          </p:nvPr>
        </p:nvSpPr>
        <p:spPr/>
        <p:txBody>
          <a:bodyPr/>
          <a:lstStyle/>
          <a:p>
            <a:fld id="{235C4D4C-9B8C-40F9-9BAD-920CE0DAA2B3}" type="datetimeFigureOut">
              <a:rPr lang="en-IN" smtClean="0"/>
              <a:t>09-10-2024</a:t>
            </a:fld>
            <a:endParaRPr lang="en-IN"/>
          </a:p>
        </p:txBody>
      </p:sp>
      <p:sp>
        <p:nvSpPr>
          <p:cNvPr id="5" name="Footer Placeholder 4">
            <a:extLst>
              <a:ext uri="{FF2B5EF4-FFF2-40B4-BE49-F238E27FC236}">
                <a16:creationId xmlns:a16="http://schemas.microsoft.com/office/drawing/2014/main" id="{B2350499-4FB2-3704-9912-40789E2497A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96CF16-27D2-EC73-0EAA-51AF9C5D0BD3}"/>
              </a:ext>
            </a:extLst>
          </p:cNvPr>
          <p:cNvSpPr>
            <a:spLocks noGrp="1"/>
          </p:cNvSpPr>
          <p:nvPr>
            <p:ph type="sldNum" sz="quarter" idx="12"/>
          </p:nvPr>
        </p:nvSpPr>
        <p:spPr/>
        <p:txBody>
          <a:bodyPr/>
          <a:lstStyle/>
          <a:p>
            <a:fld id="{E4B3CF7E-88B0-4D44-A2B2-859789AA31F1}" type="slidenum">
              <a:rPr lang="en-IN" smtClean="0"/>
              <a:t>‹#›</a:t>
            </a:fld>
            <a:endParaRPr lang="en-IN"/>
          </a:p>
        </p:txBody>
      </p:sp>
    </p:spTree>
    <p:extLst>
      <p:ext uri="{BB962C8B-B14F-4D97-AF65-F5344CB8AC3E}">
        <p14:creationId xmlns:p14="http://schemas.microsoft.com/office/powerpoint/2010/main" val="4001028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90B5B-1D6D-20BB-2345-50C5526AAEA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9548F0C-E2B9-5164-03D8-8C8BE9D695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40E1777-A412-9ED2-785B-7EC653529E2C}"/>
              </a:ext>
            </a:extLst>
          </p:cNvPr>
          <p:cNvSpPr>
            <a:spLocks noGrp="1"/>
          </p:cNvSpPr>
          <p:nvPr>
            <p:ph type="dt" sz="half" idx="10"/>
          </p:nvPr>
        </p:nvSpPr>
        <p:spPr/>
        <p:txBody>
          <a:bodyPr/>
          <a:lstStyle/>
          <a:p>
            <a:fld id="{235C4D4C-9B8C-40F9-9BAD-920CE0DAA2B3}" type="datetimeFigureOut">
              <a:rPr lang="en-IN" smtClean="0"/>
              <a:t>09-10-2024</a:t>
            </a:fld>
            <a:endParaRPr lang="en-IN"/>
          </a:p>
        </p:txBody>
      </p:sp>
      <p:sp>
        <p:nvSpPr>
          <p:cNvPr id="5" name="Footer Placeholder 4">
            <a:extLst>
              <a:ext uri="{FF2B5EF4-FFF2-40B4-BE49-F238E27FC236}">
                <a16:creationId xmlns:a16="http://schemas.microsoft.com/office/drawing/2014/main" id="{D277F645-88A8-2EEB-66FB-E823935EF5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62B063-071E-33FB-A182-BA5CBA0C4235}"/>
              </a:ext>
            </a:extLst>
          </p:cNvPr>
          <p:cNvSpPr>
            <a:spLocks noGrp="1"/>
          </p:cNvSpPr>
          <p:nvPr>
            <p:ph type="sldNum" sz="quarter" idx="12"/>
          </p:nvPr>
        </p:nvSpPr>
        <p:spPr/>
        <p:txBody>
          <a:bodyPr/>
          <a:lstStyle/>
          <a:p>
            <a:fld id="{E4B3CF7E-88B0-4D44-A2B2-859789AA31F1}" type="slidenum">
              <a:rPr lang="en-IN" smtClean="0"/>
              <a:t>‹#›</a:t>
            </a:fld>
            <a:endParaRPr lang="en-IN"/>
          </a:p>
        </p:txBody>
      </p:sp>
    </p:spTree>
    <p:extLst>
      <p:ext uri="{BB962C8B-B14F-4D97-AF65-F5344CB8AC3E}">
        <p14:creationId xmlns:p14="http://schemas.microsoft.com/office/powerpoint/2010/main" val="984524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7F9088-50A9-00DF-A02D-3D1AF04DDE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1887114-3084-6599-D86A-1D69225068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B085797-F489-CD52-F2FB-8B34C3D67E25}"/>
              </a:ext>
            </a:extLst>
          </p:cNvPr>
          <p:cNvSpPr>
            <a:spLocks noGrp="1"/>
          </p:cNvSpPr>
          <p:nvPr>
            <p:ph type="dt" sz="half" idx="10"/>
          </p:nvPr>
        </p:nvSpPr>
        <p:spPr/>
        <p:txBody>
          <a:bodyPr/>
          <a:lstStyle/>
          <a:p>
            <a:fld id="{235C4D4C-9B8C-40F9-9BAD-920CE0DAA2B3}" type="datetimeFigureOut">
              <a:rPr lang="en-IN" smtClean="0"/>
              <a:t>09-10-2024</a:t>
            </a:fld>
            <a:endParaRPr lang="en-IN"/>
          </a:p>
        </p:txBody>
      </p:sp>
      <p:sp>
        <p:nvSpPr>
          <p:cNvPr id="5" name="Footer Placeholder 4">
            <a:extLst>
              <a:ext uri="{FF2B5EF4-FFF2-40B4-BE49-F238E27FC236}">
                <a16:creationId xmlns:a16="http://schemas.microsoft.com/office/drawing/2014/main" id="{F6BA736B-3F70-AC6C-AA7C-D5A2DA4CCD9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969CFD-0682-782D-3EC7-E791B246A471}"/>
              </a:ext>
            </a:extLst>
          </p:cNvPr>
          <p:cNvSpPr>
            <a:spLocks noGrp="1"/>
          </p:cNvSpPr>
          <p:nvPr>
            <p:ph type="sldNum" sz="quarter" idx="12"/>
          </p:nvPr>
        </p:nvSpPr>
        <p:spPr/>
        <p:txBody>
          <a:bodyPr/>
          <a:lstStyle/>
          <a:p>
            <a:fld id="{E4B3CF7E-88B0-4D44-A2B2-859789AA31F1}" type="slidenum">
              <a:rPr lang="en-IN" smtClean="0"/>
              <a:t>‹#›</a:t>
            </a:fld>
            <a:endParaRPr lang="en-IN"/>
          </a:p>
        </p:txBody>
      </p:sp>
    </p:spTree>
    <p:extLst>
      <p:ext uri="{BB962C8B-B14F-4D97-AF65-F5344CB8AC3E}">
        <p14:creationId xmlns:p14="http://schemas.microsoft.com/office/powerpoint/2010/main" val="1556143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98272-EA02-A78B-C07C-8851C846D6C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8F30F5D-04CF-C92F-EA31-F462694996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AE4A09-1A9B-2DFF-AB1D-34E0843B82AC}"/>
              </a:ext>
            </a:extLst>
          </p:cNvPr>
          <p:cNvSpPr>
            <a:spLocks noGrp="1"/>
          </p:cNvSpPr>
          <p:nvPr>
            <p:ph type="dt" sz="half" idx="10"/>
          </p:nvPr>
        </p:nvSpPr>
        <p:spPr/>
        <p:txBody>
          <a:bodyPr/>
          <a:lstStyle/>
          <a:p>
            <a:fld id="{235C4D4C-9B8C-40F9-9BAD-920CE0DAA2B3}" type="datetimeFigureOut">
              <a:rPr lang="en-IN" smtClean="0"/>
              <a:t>09-10-2024</a:t>
            </a:fld>
            <a:endParaRPr lang="en-IN"/>
          </a:p>
        </p:txBody>
      </p:sp>
      <p:sp>
        <p:nvSpPr>
          <p:cNvPr id="5" name="Footer Placeholder 4">
            <a:extLst>
              <a:ext uri="{FF2B5EF4-FFF2-40B4-BE49-F238E27FC236}">
                <a16:creationId xmlns:a16="http://schemas.microsoft.com/office/drawing/2014/main" id="{4B9B81B5-1E03-4BB5-DE78-D612FB97B5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0260021-79F3-B825-6D48-36A5D8286A22}"/>
              </a:ext>
            </a:extLst>
          </p:cNvPr>
          <p:cNvSpPr>
            <a:spLocks noGrp="1"/>
          </p:cNvSpPr>
          <p:nvPr>
            <p:ph type="sldNum" sz="quarter" idx="12"/>
          </p:nvPr>
        </p:nvSpPr>
        <p:spPr/>
        <p:txBody>
          <a:bodyPr/>
          <a:lstStyle/>
          <a:p>
            <a:fld id="{E4B3CF7E-88B0-4D44-A2B2-859789AA31F1}" type="slidenum">
              <a:rPr lang="en-IN" smtClean="0"/>
              <a:t>‹#›</a:t>
            </a:fld>
            <a:endParaRPr lang="en-IN"/>
          </a:p>
        </p:txBody>
      </p:sp>
    </p:spTree>
    <p:extLst>
      <p:ext uri="{BB962C8B-B14F-4D97-AF65-F5344CB8AC3E}">
        <p14:creationId xmlns:p14="http://schemas.microsoft.com/office/powerpoint/2010/main" val="396284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76A1D-4A21-3293-A502-86EA0AA43A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23E8BC6-97E3-164A-9E47-E22CBFBC15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C1421C-B426-DCFD-AA56-F5483A4EBD15}"/>
              </a:ext>
            </a:extLst>
          </p:cNvPr>
          <p:cNvSpPr>
            <a:spLocks noGrp="1"/>
          </p:cNvSpPr>
          <p:nvPr>
            <p:ph type="dt" sz="half" idx="10"/>
          </p:nvPr>
        </p:nvSpPr>
        <p:spPr/>
        <p:txBody>
          <a:bodyPr/>
          <a:lstStyle/>
          <a:p>
            <a:fld id="{235C4D4C-9B8C-40F9-9BAD-920CE0DAA2B3}" type="datetimeFigureOut">
              <a:rPr lang="en-IN" smtClean="0"/>
              <a:t>09-10-2024</a:t>
            </a:fld>
            <a:endParaRPr lang="en-IN"/>
          </a:p>
        </p:txBody>
      </p:sp>
      <p:sp>
        <p:nvSpPr>
          <p:cNvPr id="5" name="Footer Placeholder 4">
            <a:extLst>
              <a:ext uri="{FF2B5EF4-FFF2-40B4-BE49-F238E27FC236}">
                <a16:creationId xmlns:a16="http://schemas.microsoft.com/office/drawing/2014/main" id="{D374220F-CA48-F132-0510-C671139E990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4AFD07-E2CE-E987-5103-261FEE8EAF78}"/>
              </a:ext>
            </a:extLst>
          </p:cNvPr>
          <p:cNvSpPr>
            <a:spLocks noGrp="1"/>
          </p:cNvSpPr>
          <p:nvPr>
            <p:ph type="sldNum" sz="quarter" idx="12"/>
          </p:nvPr>
        </p:nvSpPr>
        <p:spPr/>
        <p:txBody>
          <a:bodyPr/>
          <a:lstStyle/>
          <a:p>
            <a:fld id="{E4B3CF7E-88B0-4D44-A2B2-859789AA31F1}" type="slidenum">
              <a:rPr lang="en-IN" smtClean="0"/>
              <a:t>‹#›</a:t>
            </a:fld>
            <a:endParaRPr lang="en-IN"/>
          </a:p>
        </p:txBody>
      </p:sp>
    </p:spTree>
    <p:extLst>
      <p:ext uri="{BB962C8B-B14F-4D97-AF65-F5344CB8AC3E}">
        <p14:creationId xmlns:p14="http://schemas.microsoft.com/office/powerpoint/2010/main" val="1166693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DCBA9-FF5A-3874-7040-5FF8EBD74E5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9695C09-952E-A3B0-A1A3-9422C0C1E0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D07D2E0-5010-C2E5-A665-90303257173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C22714D-7ADF-127B-4BE8-214A0849FE79}"/>
              </a:ext>
            </a:extLst>
          </p:cNvPr>
          <p:cNvSpPr>
            <a:spLocks noGrp="1"/>
          </p:cNvSpPr>
          <p:nvPr>
            <p:ph type="dt" sz="half" idx="10"/>
          </p:nvPr>
        </p:nvSpPr>
        <p:spPr/>
        <p:txBody>
          <a:bodyPr/>
          <a:lstStyle/>
          <a:p>
            <a:fld id="{235C4D4C-9B8C-40F9-9BAD-920CE0DAA2B3}" type="datetimeFigureOut">
              <a:rPr lang="en-IN" smtClean="0"/>
              <a:t>09-10-2024</a:t>
            </a:fld>
            <a:endParaRPr lang="en-IN"/>
          </a:p>
        </p:txBody>
      </p:sp>
      <p:sp>
        <p:nvSpPr>
          <p:cNvPr id="6" name="Footer Placeholder 5">
            <a:extLst>
              <a:ext uri="{FF2B5EF4-FFF2-40B4-BE49-F238E27FC236}">
                <a16:creationId xmlns:a16="http://schemas.microsoft.com/office/drawing/2014/main" id="{AE8B6ABF-1FB0-5023-035F-A92B4BF5796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FC36A27-3521-8622-2910-5C2184208367}"/>
              </a:ext>
            </a:extLst>
          </p:cNvPr>
          <p:cNvSpPr>
            <a:spLocks noGrp="1"/>
          </p:cNvSpPr>
          <p:nvPr>
            <p:ph type="sldNum" sz="quarter" idx="12"/>
          </p:nvPr>
        </p:nvSpPr>
        <p:spPr/>
        <p:txBody>
          <a:bodyPr/>
          <a:lstStyle/>
          <a:p>
            <a:fld id="{E4B3CF7E-88B0-4D44-A2B2-859789AA31F1}" type="slidenum">
              <a:rPr lang="en-IN" smtClean="0"/>
              <a:t>‹#›</a:t>
            </a:fld>
            <a:endParaRPr lang="en-IN"/>
          </a:p>
        </p:txBody>
      </p:sp>
    </p:spTree>
    <p:extLst>
      <p:ext uri="{BB962C8B-B14F-4D97-AF65-F5344CB8AC3E}">
        <p14:creationId xmlns:p14="http://schemas.microsoft.com/office/powerpoint/2010/main" val="1122797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F798C-8C29-CB7E-2B4F-4B687051986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6823CBC-C2F7-78FB-3A8C-0E32A981D2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15CCA1-3240-E96E-6C56-76D20322F47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CC3850B-72C5-BD95-548E-0C2F24331D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1F06DF-F180-994A-3A53-51883D0A10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B251152-BA15-22DA-0FF5-A6F285EEE20A}"/>
              </a:ext>
            </a:extLst>
          </p:cNvPr>
          <p:cNvSpPr>
            <a:spLocks noGrp="1"/>
          </p:cNvSpPr>
          <p:nvPr>
            <p:ph type="dt" sz="half" idx="10"/>
          </p:nvPr>
        </p:nvSpPr>
        <p:spPr/>
        <p:txBody>
          <a:bodyPr/>
          <a:lstStyle/>
          <a:p>
            <a:fld id="{235C4D4C-9B8C-40F9-9BAD-920CE0DAA2B3}" type="datetimeFigureOut">
              <a:rPr lang="en-IN" smtClean="0"/>
              <a:t>09-10-2024</a:t>
            </a:fld>
            <a:endParaRPr lang="en-IN"/>
          </a:p>
        </p:txBody>
      </p:sp>
      <p:sp>
        <p:nvSpPr>
          <p:cNvPr id="8" name="Footer Placeholder 7">
            <a:extLst>
              <a:ext uri="{FF2B5EF4-FFF2-40B4-BE49-F238E27FC236}">
                <a16:creationId xmlns:a16="http://schemas.microsoft.com/office/drawing/2014/main" id="{7324A4F1-FAEE-203F-9CB8-86931FDC0D9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BD81798-5B58-EDFC-955A-4806BF9CE65E}"/>
              </a:ext>
            </a:extLst>
          </p:cNvPr>
          <p:cNvSpPr>
            <a:spLocks noGrp="1"/>
          </p:cNvSpPr>
          <p:nvPr>
            <p:ph type="sldNum" sz="quarter" idx="12"/>
          </p:nvPr>
        </p:nvSpPr>
        <p:spPr/>
        <p:txBody>
          <a:bodyPr/>
          <a:lstStyle/>
          <a:p>
            <a:fld id="{E4B3CF7E-88B0-4D44-A2B2-859789AA31F1}" type="slidenum">
              <a:rPr lang="en-IN" smtClean="0"/>
              <a:t>‹#›</a:t>
            </a:fld>
            <a:endParaRPr lang="en-IN"/>
          </a:p>
        </p:txBody>
      </p:sp>
    </p:spTree>
    <p:extLst>
      <p:ext uri="{BB962C8B-B14F-4D97-AF65-F5344CB8AC3E}">
        <p14:creationId xmlns:p14="http://schemas.microsoft.com/office/powerpoint/2010/main" val="26203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EE595-34AB-253C-0E52-4EFD1173C34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4B78F90-60BA-7EF4-8CDF-F618D0275EC8}"/>
              </a:ext>
            </a:extLst>
          </p:cNvPr>
          <p:cNvSpPr>
            <a:spLocks noGrp="1"/>
          </p:cNvSpPr>
          <p:nvPr>
            <p:ph type="dt" sz="half" idx="10"/>
          </p:nvPr>
        </p:nvSpPr>
        <p:spPr/>
        <p:txBody>
          <a:bodyPr/>
          <a:lstStyle/>
          <a:p>
            <a:fld id="{235C4D4C-9B8C-40F9-9BAD-920CE0DAA2B3}" type="datetimeFigureOut">
              <a:rPr lang="en-IN" smtClean="0"/>
              <a:t>09-10-2024</a:t>
            </a:fld>
            <a:endParaRPr lang="en-IN"/>
          </a:p>
        </p:txBody>
      </p:sp>
      <p:sp>
        <p:nvSpPr>
          <p:cNvPr id="4" name="Footer Placeholder 3">
            <a:extLst>
              <a:ext uri="{FF2B5EF4-FFF2-40B4-BE49-F238E27FC236}">
                <a16:creationId xmlns:a16="http://schemas.microsoft.com/office/drawing/2014/main" id="{8E37DD26-F1B9-8417-4FD1-068EA48EE56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7327AB8-B9FA-D5F5-AFAE-C21D8DDE4293}"/>
              </a:ext>
            </a:extLst>
          </p:cNvPr>
          <p:cNvSpPr>
            <a:spLocks noGrp="1"/>
          </p:cNvSpPr>
          <p:nvPr>
            <p:ph type="sldNum" sz="quarter" idx="12"/>
          </p:nvPr>
        </p:nvSpPr>
        <p:spPr/>
        <p:txBody>
          <a:bodyPr/>
          <a:lstStyle/>
          <a:p>
            <a:fld id="{E4B3CF7E-88B0-4D44-A2B2-859789AA31F1}" type="slidenum">
              <a:rPr lang="en-IN" smtClean="0"/>
              <a:t>‹#›</a:t>
            </a:fld>
            <a:endParaRPr lang="en-IN"/>
          </a:p>
        </p:txBody>
      </p:sp>
    </p:spTree>
    <p:extLst>
      <p:ext uri="{BB962C8B-B14F-4D97-AF65-F5344CB8AC3E}">
        <p14:creationId xmlns:p14="http://schemas.microsoft.com/office/powerpoint/2010/main" val="737682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D3D04D-CA7B-4C02-E96F-330D4EC83E8E}"/>
              </a:ext>
            </a:extLst>
          </p:cNvPr>
          <p:cNvSpPr>
            <a:spLocks noGrp="1"/>
          </p:cNvSpPr>
          <p:nvPr>
            <p:ph type="dt" sz="half" idx="10"/>
          </p:nvPr>
        </p:nvSpPr>
        <p:spPr/>
        <p:txBody>
          <a:bodyPr/>
          <a:lstStyle/>
          <a:p>
            <a:fld id="{235C4D4C-9B8C-40F9-9BAD-920CE0DAA2B3}" type="datetimeFigureOut">
              <a:rPr lang="en-IN" smtClean="0"/>
              <a:t>09-10-2024</a:t>
            </a:fld>
            <a:endParaRPr lang="en-IN"/>
          </a:p>
        </p:txBody>
      </p:sp>
      <p:sp>
        <p:nvSpPr>
          <p:cNvPr id="3" name="Footer Placeholder 2">
            <a:extLst>
              <a:ext uri="{FF2B5EF4-FFF2-40B4-BE49-F238E27FC236}">
                <a16:creationId xmlns:a16="http://schemas.microsoft.com/office/drawing/2014/main" id="{E2999F8D-04AB-B830-0D05-95C29501BC8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A66319E-6A31-2352-B78B-069127D3B762}"/>
              </a:ext>
            </a:extLst>
          </p:cNvPr>
          <p:cNvSpPr>
            <a:spLocks noGrp="1"/>
          </p:cNvSpPr>
          <p:nvPr>
            <p:ph type="sldNum" sz="quarter" idx="12"/>
          </p:nvPr>
        </p:nvSpPr>
        <p:spPr/>
        <p:txBody>
          <a:bodyPr/>
          <a:lstStyle/>
          <a:p>
            <a:fld id="{E4B3CF7E-88B0-4D44-A2B2-859789AA31F1}" type="slidenum">
              <a:rPr lang="en-IN" smtClean="0"/>
              <a:t>‹#›</a:t>
            </a:fld>
            <a:endParaRPr lang="en-IN"/>
          </a:p>
        </p:txBody>
      </p:sp>
    </p:spTree>
    <p:extLst>
      <p:ext uri="{BB962C8B-B14F-4D97-AF65-F5344CB8AC3E}">
        <p14:creationId xmlns:p14="http://schemas.microsoft.com/office/powerpoint/2010/main" val="2312428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1EC90-F253-95C0-FAF1-9CA985E100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B4A8E4D-2F50-829A-1212-799584448A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2AA7A29-E058-F9CE-8A2E-49BA0E7412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5A973C-8435-75D0-1161-78C89DC420B1}"/>
              </a:ext>
            </a:extLst>
          </p:cNvPr>
          <p:cNvSpPr>
            <a:spLocks noGrp="1"/>
          </p:cNvSpPr>
          <p:nvPr>
            <p:ph type="dt" sz="half" idx="10"/>
          </p:nvPr>
        </p:nvSpPr>
        <p:spPr/>
        <p:txBody>
          <a:bodyPr/>
          <a:lstStyle/>
          <a:p>
            <a:fld id="{235C4D4C-9B8C-40F9-9BAD-920CE0DAA2B3}" type="datetimeFigureOut">
              <a:rPr lang="en-IN" smtClean="0"/>
              <a:t>09-10-2024</a:t>
            </a:fld>
            <a:endParaRPr lang="en-IN"/>
          </a:p>
        </p:txBody>
      </p:sp>
      <p:sp>
        <p:nvSpPr>
          <p:cNvPr id="6" name="Footer Placeholder 5">
            <a:extLst>
              <a:ext uri="{FF2B5EF4-FFF2-40B4-BE49-F238E27FC236}">
                <a16:creationId xmlns:a16="http://schemas.microsoft.com/office/drawing/2014/main" id="{E1132A23-1B0E-C755-4257-C51BF16C412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17B635B-DD42-3054-46A7-F93B3B3AFA75}"/>
              </a:ext>
            </a:extLst>
          </p:cNvPr>
          <p:cNvSpPr>
            <a:spLocks noGrp="1"/>
          </p:cNvSpPr>
          <p:nvPr>
            <p:ph type="sldNum" sz="quarter" idx="12"/>
          </p:nvPr>
        </p:nvSpPr>
        <p:spPr/>
        <p:txBody>
          <a:bodyPr/>
          <a:lstStyle/>
          <a:p>
            <a:fld id="{E4B3CF7E-88B0-4D44-A2B2-859789AA31F1}" type="slidenum">
              <a:rPr lang="en-IN" smtClean="0"/>
              <a:t>‹#›</a:t>
            </a:fld>
            <a:endParaRPr lang="en-IN"/>
          </a:p>
        </p:txBody>
      </p:sp>
    </p:spTree>
    <p:extLst>
      <p:ext uri="{BB962C8B-B14F-4D97-AF65-F5344CB8AC3E}">
        <p14:creationId xmlns:p14="http://schemas.microsoft.com/office/powerpoint/2010/main" val="3757046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5CD12-692D-645E-FA18-F8C5E0CB6F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FA7D9DA-7017-225C-A39F-23440AB475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7BFD7AD-3B5E-A290-7BC8-2FF96703A1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449BAC-FE3F-FD37-2E7D-AB2CE10FD059}"/>
              </a:ext>
            </a:extLst>
          </p:cNvPr>
          <p:cNvSpPr>
            <a:spLocks noGrp="1"/>
          </p:cNvSpPr>
          <p:nvPr>
            <p:ph type="dt" sz="half" idx="10"/>
          </p:nvPr>
        </p:nvSpPr>
        <p:spPr/>
        <p:txBody>
          <a:bodyPr/>
          <a:lstStyle/>
          <a:p>
            <a:fld id="{235C4D4C-9B8C-40F9-9BAD-920CE0DAA2B3}" type="datetimeFigureOut">
              <a:rPr lang="en-IN" smtClean="0"/>
              <a:t>09-10-2024</a:t>
            </a:fld>
            <a:endParaRPr lang="en-IN"/>
          </a:p>
        </p:txBody>
      </p:sp>
      <p:sp>
        <p:nvSpPr>
          <p:cNvPr id="6" name="Footer Placeholder 5">
            <a:extLst>
              <a:ext uri="{FF2B5EF4-FFF2-40B4-BE49-F238E27FC236}">
                <a16:creationId xmlns:a16="http://schemas.microsoft.com/office/drawing/2014/main" id="{C515C917-9BAE-6661-D8CF-1CA2849195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3FBF96B-FC81-6765-D761-E8C6BB03E225}"/>
              </a:ext>
            </a:extLst>
          </p:cNvPr>
          <p:cNvSpPr>
            <a:spLocks noGrp="1"/>
          </p:cNvSpPr>
          <p:nvPr>
            <p:ph type="sldNum" sz="quarter" idx="12"/>
          </p:nvPr>
        </p:nvSpPr>
        <p:spPr/>
        <p:txBody>
          <a:bodyPr/>
          <a:lstStyle/>
          <a:p>
            <a:fld id="{E4B3CF7E-88B0-4D44-A2B2-859789AA31F1}" type="slidenum">
              <a:rPr lang="en-IN" smtClean="0"/>
              <a:t>‹#›</a:t>
            </a:fld>
            <a:endParaRPr lang="en-IN"/>
          </a:p>
        </p:txBody>
      </p:sp>
    </p:spTree>
    <p:extLst>
      <p:ext uri="{BB962C8B-B14F-4D97-AF65-F5344CB8AC3E}">
        <p14:creationId xmlns:p14="http://schemas.microsoft.com/office/powerpoint/2010/main" val="3236251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F42704-4A0C-C445-9C8E-F8E00BA63B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6990ABB-1145-3391-E75F-4F8F04A2E0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0390A7A-3956-1643-7170-FF1C809147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5C4D4C-9B8C-40F9-9BAD-920CE0DAA2B3}" type="datetimeFigureOut">
              <a:rPr lang="en-IN" smtClean="0"/>
              <a:t>09-10-2024</a:t>
            </a:fld>
            <a:endParaRPr lang="en-IN"/>
          </a:p>
        </p:txBody>
      </p:sp>
      <p:sp>
        <p:nvSpPr>
          <p:cNvPr id="5" name="Footer Placeholder 4">
            <a:extLst>
              <a:ext uri="{FF2B5EF4-FFF2-40B4-BE49-F238E27FC236}">
                <a16:creationId xmlns:a16="http://schemas.microsoft.com/office/drawing/2014/main" id="{ABF431C3-A16A-C6C2-C0FF-C277D859B4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94A2156-4CCD-F225-3FCE-5DFC77F935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B3CF7E-88B0-4D44-A2B2-859789AA31F1}" type="slidenum">
              <a:rPr lang="en-IN" smtClean="0"/>
              <a:t>‹#›</a:t>
            </a:fld>
            <a:endParaRPr lang="en-IN"/>
          </a:p>
        </p:txBody>
      </p:sp>
    </p:spTree>
    <p:extLst>
      <p:ext uri="{BB962C8B-B14F-4D97-AF65-F5344CB8AC3E}">
        <p14:creationId xmlns:p14="http://schemas.microsoft.com/office/powerpoint/2010/main" val="24668892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CAA73-4C52-65B3-94BA-DC87FBA97782}"/>
              </a:ext>
            </a:extLst>
          </p:cNvPr>
          <p:cNvSpPr>
            <a:spLocks noGrp="1"/>
          </p:cNvSpPr>
          <p:nvPr>
            <p:ph type="ctrTitle"/>
          </p:nvPr>
        </p:nvSpPr>
        <p:spPr>
          <a:xfrm>
            <a:off x="823624" y="635431"/>
            <a:ext cx="10263673" cy="1196690"/>
          </a:xfrm>
        </p:spPr>
        <p:txBody>
          <a:bodyPr>
            <a:normAutofit/>
          </a:bodyPr>
          <a:lstStyle/>
          <a:p>
            <a:r>
              <a:rPr lang="en-IN" sz="4800" dirty="0">
                <a:latin typeface="Times New Roman" panose="02020603050405020304" pitchFamily="18" charset="0"/>
                <a:cs typeface="Times New Roman" panose="02020603050405020304" pitchFamily="18" charset="0"/>
              </a:rPr>
              <a:t>TITLE: SB- FOOD ORDERING APP</a:t>
            </a:r>
          </a:p>
        </p:txBody>
      </p:sp>
      <p:sp>
        <p:nvSpPr>
          <p:cNvPr id="3" name="Subtitle 2">
            <a:extLst>
              <a:ext uri="{FF2B5EF4-FFF2-40B4-BE49-F238E27FC236}">
                <a16:creationId xmlns:a16="http://schemas.microsoft.com/office/drawing/2014/main" id="{73ACF69E-4D72-730E-4BF0-B4B0C9341E49}"/>
              </a:ext>
            </a:extLst>
          </p:cNvPr>
          <p:cNvSpPr>
            <a:spLocks noGrp="1"/>
          </p:cNvSpPr>
          <p:nvPr>
            <p:ph type="subTitle" idx="1"/>
          </p:nvPr>
        </p:nvSpPr>
        <p:spPr>
          <a:xfrm>
            <a:off x="1415512" y="2152945"/>
            <a:ext cx="4504841" cy="2574037"/>
          </a:xfrm>
        </p:spPr>
        <p:txBody>
          <a:bodyPr>
            <a:normAutofit/>
          </a:bodyPr>
          <a:lstStyle/>
          <a:p>
            <a:pPr algn="l"/>
            <a:r>
              <a:rPr lang="en-IN" dirty="0">
                <a:latin typeface="Times New Roman" panose="02020603050405020304" pitchFamily="18" charset="0"/>
                <a:cs typeface="Times New Roman" panose="02020603050405020304" pitchFamily="18" charset="0"/>
              </a:rPr>
              <a:t>TEAM MEMBERS:</a:t>
            </a:r>
          </a:p>
          <a:p>
            <a:pPr marL="342900" indent="-342900" algn="l">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NITHEA S</a:t>
            </a:r>
          </a:p>
          <a:p>
            <a:pPr marL="342900" indent="-342900" algn="l">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PRATHYUSHA U</a:t>
            </a:r>
          </a:p>
          <a:p>
            <a:pPr marL="342900" indent="-342900" algn="l">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NIVEDHA V</a:t>
            </a:r>
          </a:p>
          <a:p>
            <a:pPr marL="342900" indent="-342900" algn="l">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PAVITHRA G R</a:t>
            </a:r>
          </a:p>
        </p:txBody>
      </p:sp>
    </p:spTree>
    <p:extLst>
      <p:ext uri="{BB962C8B-B14F-4D97-AF65-F5344CB8AC3E}">
        <p14:creationId xmlns:p14="http://schemas.microsoft.com/office/powerpoint/2010/main" val="21548179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714DAF-DAD6-9864-2160-D34D77C295DF}"/>
              </a:ext>
            </a:extLst>
          </p:cNvPr>
          <p:cNvSpPr>
            <a:spLocks noGrp="1"/>
          </p:cNvSpPr>
          <p:nvPr>
            <p:ph idx="1"/>
          </p:nvPr>
        </p:nvSpPr>
        <p:spPr>
          <a:xfrm>
            <a:off x="457200" y="113062"/>
            <a:ext cx="11476495" cy="6659697"/>
          </a:xfrm>
        </p:spPr>
        <p:txBody>
          <a:bodyPr>
            <a:noAutofit/>
          </a:bodyPr>
          <a:lstStyle/>
          <a:p>
            <a:pPr marL="0" indent="0">
              <a:lnSpc>
                <a:spcPct val="100000"/>
              </a:lnSpc>
              <a:buNone/>
            </a:pPr>
            <a:r>
              <a:rPr lang="en-US" sz="2000" b="1" dirty="0">
                <a:latin typeface="Times New Roman" pitchFamily="18" charset="0"/>
                <a:cs typeface="Times New Roman" pitchFamily="18" charset="0"/>
              </a:rPr>
              <a:t>Features:</a:t>
            </a:r>
          </a:p>
          <a:p>
            <a:pPr>
              <a:lnSpc>
                <a:spcPct val="100000"/>
              </a:lnSpc>
            </a:pPr>
            <a:r>
              <a:rPr lang="en-US" sz="2000" b="1" dirty="0">
                <a:latin typeface="Times New Roman" pitchFamily="18" charset="0"/>
                <a:cs typeface="Times New Roman" pitchFamily="18" charset="0"/>
              </a:rPr>
              <a:t>Responsive UI</a:t>
            </a:r>
            <a:r>
              <a:rPr lang="en-US" sz="2000" dirty="0">
                <a:latin typeface="Times New Roman" pitchFamily="18" charset="0"/>
                <a:cs typeface="Times New Roman" pitchFamily="18" charset="0"/>
              </a:rPr>
              <a:t>:</a:t>
            </a:r>
          </a:p>
          <a:p>
            <a:pPr lvl="1">
              <a:lnSpc>
                <a:spcPct val="100000"/>
              </a:lnSpc>
            </a:pPr>
            <a:r>
              <a:rPr lang="en-US" sz="2000" b="1" dirty="0">
                <a:latin typeface="Times New Roman" pitchFamily="18" charset="0"/>
                <a:cs typeface="Times New Roman" pitchFamily="18" charset="0"/>
              </a:rPr>
              <a:t>Mobile-first design</a:t>
            </a:r>
            <a:r>
              <a:rPr lang="en-US" sz="2000" dirty="0">
                <a:latin typeface="Times New Roman" pitchFamily="18" charset="0"/>
                <a:cs typeface="Times New Roman" pitchFamily="18" charset="0"/>
              </a:rPr>
              <a:t>: The UI is designed with mobile users in mind first, ensuring that the layout, images, and buttons are perfectly aligned for smaller screens.</a:t>
            </a:r>
          </a:p>
          <a:p>
            <a:pPr lvl="1">
              <a:lnSpc>
                <a:spcPct val="100000"/>
              </a:lnSpc>
            </a:pPr>
            <a:r>
              <a:rPr lang="en-US" sz="2000" b="1" dirty="0">
                <a:latin typeface="Times New Roman" pitchFamily="18" charset="0"/>
                <a:cs typeface="Times New Roman" pitchFamily="18" charset="0"/>
              </a:rPr>
              <a:t>Cross-device compatibility</a:t>
            </a:r>
            <a:r>
              <a:rPr lang="en-US" sz="2000" dirty="0">
                <a:latin typeface="Times New Roman" pitchFamily="18" charset="0"/>
                <a:cs typeface="Times New Roman" pitchFamily="18" charset="0"/>
              </a:rPr>
              <a:t>: Media queries in CSS are used to ensure the app adjusts fluidly across mobile, tablet, and desktop devices, providing a consistent experience regardless of screen size.</a:t>
            </a:r>
          </a:p>
          <a:p>
            <a:pPr lvl="1">
              <a:lnSpc>
                <a:spcPct val="100000"/>
              </a:lnSpc>
            </a:pPr>
            <a:r>
              <a:rPr lang="en-US" sz="2000" b="1" dirty="0">
                <a:latin typeface="Times New Roman" pitchFamily="18" charset="0"/>
                <a:cs typeface="Times New Roman" pitchFamily="18" charset="0"/>
              </a:rPr>
              <a:t>Components</a:t>
            </a:r>
            <a:r>
              <a:rPr lang="en-US" sz="2000" dirty="0">
                <a:latin typeface="Times New Roman" pitchFamily="18" charset="0"/>
                <a:cs typeface="Times New Roman" pitchFamily="18" charset="0"/>
              </a:rPr>
              <a:t>: Key components like navigation bars, product listings, and cart summaries dynamically adjust based on the user’s device.</a:t>
            </a:r>
          </a:p>
          <a:p>
            <a:pPr>
              <a:lnSpc>
                <a:spcPct val="100000"/>
              </a:lnSpc>
            </a:pPr>
            <a:r>
              <a:rPr lang="en-US" sz="2000" b="1" dirty="0">
                <a:latin typeface="Times New Roman" pitchFamily="18" charset="0"/>
                <a:cs typeface="Times New Roman" pitchFamily="18" charset="0"/>
              </a:rPr>
              <a:t>User Authentication</a:t>
            </a:r>
            <a:r>
              <a:rPr lang="en-US" sz="2000" dirty="0">
                <a:latin typeface="Times New Roman" pitchFamily="18" charset="0"/>
                <a:cs typeface="Times New Roman" pitchFamily="18" charset="0"/>
              </a:rPr>
              <a:t>:</a:t>
            </a:r>
          </a:p>
          <a:p>
            <a:pPr lvl="1">
              <a:lnSpc>
                <a:spcPct val="100000"/>
              </a:lnSpc>
            </a:pPr>
            <a:r>
              <a:rPr lang="en-US" sz="2000" dirty="0">
                <a:latin typeface="Times New Roman" pitchFamily="18" charset="0"/>
                <a:cs typeface="Times New Roman" pitchFamily="18" charset="0"/>
              </a:rPr>
              <a:t>Users can </a:t>
            </a:r>
            <a:r>
              <a:rPr lang="en-US" sz="2000" b="1" dirty="0">
                <a:latin typeface="Times New Roman" pitchFamily="18" charset="0"/>
                <a:cs typeface="Times New Roman" pitchFamily="18" charset="0"/>
              </a:rPr>
              <a:t>sign up</a:t>
            </a:r>
            <a:r>
              <a:rPr lang="en-US" sz="2000" dirty="0">
                <a:latin typeface="Times New Roman" pitchFamily="18" charset="0"/>
                <a:cs typeface="Times New Roman" pitchFamily="18" charset="0"/>
              </a:rPr>
              <a:t> or </a:t>
            </a:r>
            <a:r>
              <a:rPr lang="en-US" sz="2000" b="1" dirty="0">
                <a:latin typeface="Times New Roman" pitchFamily="18" charset="0"/>
                <a:cs typeface="Times New Roman" pitchFamily="18" charset="0"/>
              </a:rPr>
              <a:t>log in</a:t>
            </a:r>
            <a:r>
              <a:rPr lang="en-US" sz="2000" dirty="0">
                <a:latin typeface="Times New Roman" pitchFamily="18" charset="0"/>
                <a:cs typeface="Times New Roman" pitchFamily="18" charset="0"/>
              </a:rPr>
              <a:t> with their email, username, and password, with authentication tokens stored in local storage or session storage for continuous sessions across visits.</a:t>
            </a:r>
          </a:p>
          <a:p>
            <a:pPr lvl="1">
              <a:lnSpc>
                <a:spcPct val="100000"/>
              </a:lnSpc>
            </a:pPr>
            <a:r>
              <a:rPr lang="en-US" sz="2000" b="1" dirty="0">
                <a:latin typeface="Times New Roman" pitchFamily="18" charset="0"/>
                <a:cs typeface="Times New Roman" pitchFamily="18" charset="0"/>
              </a:rPr>
              <a:t>Secure forms</a:t>
            </a:r>
            <a:r>
              <a:rPr lang="en-US" sz="2000" dirty="0">
                <a:latin typeface="Times New Roman" pitchFamily="18" charset="0"/>
                <a:cs typeface="Times New Roman" pitchFamily="18" charset="0"/>
              </a:rPr>
              <a:t> are designed with client-side validation to check for valid inputs (e.g., email format, password length) before sending the data to the server.</a:t>
            </a:r>
          </a:p>
          <a:p>
            <a:pPr>
              <a:lnSpc>
                <a:spcPct val="100000"/>
              </a:lnSpc>
            </a:pPr>
            <a:r>
              <a:rPr lang="en-US" sz="2000" b="1" dirty="0">
                <a:latin typeface="Times New Roman" pitchFamily="18" charset="0"/>
                <a:cs typeface="Times New Roman" pitchFamily="18" charset="0"/>
              </a:rPr>
              <a:t>Order Management</a:t>
            </a:r>
            <a:r>
              <a:rPr lang="en-US" sz="2000" dirty="0">
                <a:latin typeface="Times New Roman" pitchFamily="18" charset="0"/>
                <a:cs typeface="Times New Roman" pitchFamily="18" charset="0"/>
              </a:rPr>
              <a:t>:</a:t>
            </a:r>
          </a:p>
          <a:p>
            <a:pPr lvl="1">
              <a:lnSpc>
                <a:spcPct val="100000"/>
              </a:lnSpc>
            </a:pPr>
            <a:r>
              <a:rPr lang="en-US" sz="2000" b="1" dirty="0">
                <a:latin typeface="Times New Roman" pitchFamily="18" charset="0"/>
                <a:cs typeface="Times New Roman" pitchFamily="18" charset="0"/>
              </a:rPr>
              <a:t>Quantity Adjustments</a:t>
            </a:r>
            <a:r>
              <a:rPr lang="en-US" sz="2000" dirty="0">
                <a:latin typeface="Times New Roman" pitchFamily="18" charset="0"/>
                <a:cs typeface="Times New Roman" pitchFamily="18" charset="0"/>
              </a:rPr>
              <a:t>: Quantity selectors allow users to choose how many items of each product they wish to order, with instant updates to the price.</a:t>
            </a:r>
          </a:p>
          <a:p>
            <a:pPr lvl="1">
              <a:lnSpc>
                <a:spcPct val="100000"/>
              </a:lnSpc>
            </a:pPr>
            <a:r>
              <a:rPr lang="en-US" sz="2000" b="1" dirty="0">
                <a:latin typeface="Times New Roman" pitchFamily="18" charset="0"/>
                <a:cs typeface="Times New Roman" pitchFamily="18" charset="0"/>
              </a:rPr>
              <a:t>Order Review</a:t>
            </a:r>
            <a:r>
              <a:rPr lang="en-US" sz="2000" dirty="0">
                <a:latin typeface="Times New Roman" pitchFamily="18" charset="0"/>
                <a:cs typeface="Times New Roman" pitchFamily="18" charset="0"/>
              </a:rPr>
              <a:t>: Before placing an order, users can review their selected items in the cart page, ensuring they have selected the right items and quantities.</a:t>
            </a:r>
          </a:p>
        </p:txBody>
      </p:sp>
    </p:spTree>
    <p:extLst>
      <p:ext uri="{BB962C8B-B14F-4D97-AF65-F5344CB8AC3E}">
        <p14:creationId xmlns:p14="http://schemas.microsoft.com/office/powerpoint/2010/main" val="1789746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251" y="132651"/>
            <a:ext cx="10444566" cy="905735"/>
          </a:xfrm>
        </p:spPr>
        <p:txBody>
          <a:bodyPr>
            <a:normAutofit/>
          </a:bodyPr>
          <a:lstStyle/>
          <a:p>
            <a:r>
              <a:rPr lang="en-IN" sz="4000" dirty="0">
                <a:latin typeface="Times New Roman" pitchFamily="18" charset="0"/>
                <a:cs typeface="Times New Roman" panose="02020603050405020304" pitchFamily="18" charset="0"/>
              </a:rPr>
              <a:t>Backend Technologies And Database Integration</a:t>
            </a:r>
          </a:p>
        </p:txBody>
      </p:sp>
      <p:sp>
        <p:nvSpPr>
          <p:cNvPr id="3" name="Content Placeholder 2"/>
          <p:cNvSpPr>
            <a:spLocks noGrp="1"/>
          </p:cNvSpPr>
          <p:nvPr>
            <p:ph idx="1"/>
          </p:nvPr>
        </p:nvSpPr>
        <p:spPr>
          <a:xfrm>
            <a:off x="309965" y="937647"/>
            <a:ext cx="11639227" cy="5742121"/>
          </a:xfrm>
        </p:spPr>
        <p:txBody>
          <a:bodyPr>
            <a:noAutofit/>
          </a:bodyPr>
          <a:lstStyle/>
          <a:p>
            <a:pPr marL="0" indent="0">
              <a:lnSpc>
                <a:spcPct val="100000"/>
              </a:lnSpc>
              <a:buNone/>
            </a:pPr>
            <a:r>
              <a:rPr lang="en-US" sz="2000" b="1" dirty="0">
                <a:latin typeface="Times New Roman" pitchFamily="18" charset="0"/>
                <a:cs typeface="Times New Roman" pitchFamily="18" charset="0"/>
              </a:rPr>
              <a:t>Technologies Used:</a:t>
            </a:r>
          </a:p>
          <a:p>
            <a:pPr>
              <a:lnSpc>
                <a:spcPct val="100000"/>
              </a:lnSpc>
            </a:pPr>
            <a:r>
              <a:rPr lang="en-US" sz="2000" b="1" dirty="0">
                <a:latin typeface="Times New Roman" pitchFamily="18" charset="0"/>
                <a:cs typeface="Times New Roman" pitchFamily="18" charset="0"/>
              </a:rPr>
              <a:t>Node.js</a:t>
            </a:r>
            <a:r>
              <a:rPr lang="en-US" sz="2000" dirty="0">
                <a:latin typeface="Times New Roman" pitchFamily="18" charset="0"/>
                <a:cs typeface="Times New Roman" pitchFamily="18" charset="0"/>
              </a:rPr>
              <a:t>:</a:t>
            </a:r>
          </a:p>
          <a:p>
            <a:pPr lvl="1">
              <a:lnSpc>
                <a:spcPct val="100000"/>
              </a:lnSpc>
            </a:pPr>
            <a:r>
              <a:rPr lang="en-US" sz="2000" dirty="0">
                <a:latin typeface="Times New Roman" pitchFamily="18" charset="0"/>
                <a:cs typeface="Times New Roman" pitchFamily="18" charset="0"/>
              </a:rPr>
              <a:t>A </a:t>
            </a:r>
            <a:r>
              <a:rPr lang="en-US" sz="2000" b="1" dirty="0">
                <a:latin typeface="Times New Roman" pitchFamily="18" charset="0"/>
                <a:cs typeface="Times New Roman" pitchFamily="18" charset="0"/>
              </a:rPr>
              <a:t>JavaScript runtime</a:t>
            </a:r>
            <a:r>
              <a:rPr lang="en-US" sz="2000" dirty="0">
                <a:latin typeface="Times New Roman" pitchFamily="18" charset="0"/>
                <a:cs typeface="Times New Roman" pitchFamily="18" charset="0"/>
              </a:rPr>
              <a:t> built on Chrome’s V8 engine, enabling efficient, event-driven server-side programming. It handles multiple requests simultaneously, making it ideal for an app where many users might place orders concurrently.</a:t>
            </a:r>
          </a:p>
          <a:p>
            <a:pPr>
              <a:lnSpc>
                <a:spcPct val="100000"/>
              </a:lnSpc>
            </a:pPr>
            <a:r>
              <a:rPr lang="en-US" sz="2000" b="1" dirty="0">
                <a:latin typeface="Times New Roman" pitchFamily="18" charset="0"/>
                <a:cs typeface="Times New Roman" pitchFamily="18" charset="0"/>
              </a:rPr>
              <a:t>Express.js</a:t>
            </a:r>
            <a:r>
              <a:rPr lang="en-US" sz="2000" dirty="0">
                <a:latin typeface="Times New Roman" pitchFamily="18" charset="0"/>
                <a:cs typeface="Times New Roman" pitchFamily="18" charset="0"/>
              </a:rPr>
              <a:t>:</a:t>
            </a:r>
          </a:p>
          <a:p>
            <a:pPr lvl="1">
              <a:lnSpc>
                <a:spcPct val="100000"/>
              </a:lnSpc>
            </a:pPr>
            <a:r>
              <a:rPr lang="en-US" sz="2000" dirty="0">
                <a:latin typeface="Times New Roman" pitchFamily="18" charset="0"/>
                <a:cs typeface="Times New Roman" pitchFamily="18" charset="0"/>
              </a:rPr>
              <a:t>A lightweight, flexible web application framework built on top of Node.js, used to create APIs that handle HTTP requests (GET, POST, PUT, DELETE). It structures the backend and facilitates communication with the frontend.</a:t>
            </a:r>
          </a:p>
          <a:p>
            <a:r>
              <a:rPr lang="en-US" sz="2000" b="1" dirty="0">
                <a:latin typeface="Times New Roman" pitchFamily="18" charset="0"/>
                <a:cs typeface="Times New Roman" pitchFamily="18" charset="0"/>
              </a:rPr>
              <a:t>Database Used</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MongoDB</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NoSQL</a:t>
            </a:r>
            <a:r>
              <a:rPr lang="en-US" sz="2000" dirty="0">
                <a:latin typeface="Times New Roman" pitchFamily="18" charset="0"/>
                <a:cs typeface="Times New Roman" pitchFamily="18" charset="0"/>
              </a:rPr>
              <a:t>)</a:t>
            </a:r>
          </a:p>
          <a:p>
            <a:pPr marL="0" indent="0">
              <a:buNone/>
            </a:pPr>
            <a:r>
              <a:rPr lang="en-US" sz="2000" b="1" dirty="0">
                <a:latin typeface="Times New Roman" pitchFamily="18" charset="0"/>
                <a:cs typeface="Times New Roman" pitchFamily="18" charset="0"/>
              </a:rPr>
              <a:t>Data Models</a:t>
            </a:r>
            <a:r>
              <a:rPr lang="en-US" sz="2000" dirty="0">
                <a:latin typeface="Times New Roman" pitchFamily="18" charset="0"/>
                <a:cs typeface="Times New Roman" pitchFamily="18" charset="0"/>
              </a:rPr>
              <a:t>:</a:t>
            </a:r>
          </a:p>
          <a:p>
            <a:r>
              <a:rPr lang="en-US" sz="2000" b="1" dirty="0">
                <a:latin typeface="Times New Roman" pitchFamily="18" charset="0"/>
                <a:cs typeface="Times New Roman" pitchFamily="18" charset="0"/>
              </a:rPr>
              <a:t>Users</a:t>
            </a:r>
            <a:r>
              <a:rPr lang="en-US" sz="2000" dirty="0">
                <a:latin typeface="Times New Roman" pitchFamily="18" charset="0"/>
                <a:cs typeface="Times New Roman" pitchFamily="18" charset="0"/>
              </a:rPr>
              <a:t>: Stores user information, including name, email, and encrypted passwords.</a:t>
            </a:r>
          </a:p>
          <a:p>
            <a:r>
              <a:rPr lang="en-US" sz="2000" b="1" dirty="0">
                <a:latin typeface="Times New Roman" pitchFamily="18" charset="0"/>
                <a:cs typeface="Times New Roman" pitchFamily="18" charset="0"/>
              </a:rPr>
              <a:t>Orders</a:t>
            </a:r>
            <a:r>
              <a:rPr lang="en-US" sz="2000" dirty="0">
                <a:latin typeface="Times New Roman" pitchFamily="18" charset="0"/>
                <a:cs typeface="Times New Roman" pitchFamily="18" charset="0"/>
              </a:rPr>
              <a:t>: Stores order history with user IDs, item IDs, total cost, and timestamps.</a:t>
            </a:r>
          </a:p>
          <a:p>
            <a:r>
              <a:rPr lang="en-US" sz="2000" b="1" dirty="0">
                <a:latin typeface="Times New Roman" pitchFamily="18" charset="0"/>
                <a:cs typeface="Times New Roman" pitchFamily="18" charset="0"/>
              </a:rPr>
              <a:t>Products</a:t>
            </a:r>
            <a:r>
              <a:rPr lang="en-US" sz="2000" dirty="0">
                <a:latin typeface="Times New Roman" pitchFamily="18" charset="0"/>
                <a:cs typeface="Times New Roman" pitchFamily="18" charset="0"/>
              </a:rPr>
              <a:t>: Stores details about the food items, including descriptions, price, and availability.</a:t>
            </a:r>
          </a:p>
          <a:p>
            <a:r>
              <a:rPr lang="en-US" sz="2000" b="1" dirty="0">
                <a:latin typeface="Times New Roman" pitchFamily="18" charset="0"/>
                <a:cs typeface="Times New Roman" pitchFamily="18" charset="0"/>
              </a:rPr>
              <a:t>Admin</a:t>
            </a:r>
            <a:r>
              <a:rPr lang="en-US" sz="2000" dirty="0">
                <a:latin typeface="Times New Roman" pitchFamily="18" charset="0"/>
                <a:cs typeface="Times New Roman" pitchFamily="18" charset="0"/>
              </a:rPr>
              <a:t>: Admins manage products and orders for their respective restaurants.</a:t>
            </a:r>
          </a:p>
          <a:p>
            <a:pPr>
              <a:lnSpc>
                <a:spcPct val="100000"/>
              </a:lnSpc>
            </a:pP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13706843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Integration of Frontend and Backend</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nSpc>
                <a:spcPct val="100000"/>
              </a:lnSpc>
            </a:pPr>
            <a:r>
              <a:rPr lang="en-US" sz="2200" b="1" dirty="0">
                <a:latin typeface="Times New Roman" pitchFamily="18" charset="0"/>
                <a:cs typeface="Times New Roman" pitchFamily="18" charset="0"/>
              </a:rPr>
              <a:t>Frontend to Backend Communication</a:t>
            </a:r>
            <a:r>
              <a:rPr lang="en-US" sz="2200" dirty="0">
                <a:latin typeface="Times New Roman" pitchFamily="18" charset="0"/>
                <a:cs typeface="Times New Roman" pitchFamily="18" charset="0"/>
              </a:rPr>
              <a:t>:</a:t>
            </a:r>
            <a:br>
              <a:rPr lang="en-US" sz="2200" dirty="0">
                <a:latin typeface="Times New Roman" pitchFamily="18" charset="0"/>
                <a:cs typeface="Times New Roman" pitchFamily="18" charset="0"/>
              </a:rPr>
            </a:br>
            <a:r>
              <a:rPr lang="en-US" sz="2200" dirty="0">
                <a:latin typeface="Times New Roman" pitchFamily="18" charset="0"/>
                <a:cs typeface="Times New Roman" pitchFamily="18" charset="0"/>
              </a:rPr>
              <a:t>The frontend interacts with the backend via API calls using </a:t>
            </a:r>
            <a:r>
              <a:rPr lang="en-US" sz="2200" dirty="0" err="1">
                <a:latin typeface="Times New Roman" pitchFamily="18" charset="0"/>
                <a:cs typeface="Times New Roman" pitchFamily="18" charset="0"/>
              </a:rPr>
              <a:t>Axios</a:t>
            </a:r>
            <a:r>
              <a:rPr lang="en-US" sz="2200" dirty="0">
                <a:latin typeface="Times New Roman" pitchFamily="18" charset="0"/>
                <a:cs typeface="Times New Roman" pitchFamily="18" charset="0"/>
              </a:rPr>
              <a:t>. Whenever a user places an order, data is sent to the backend, which interacts with the database to store and retrieve information.</a:t>
            </a:r>
          </a:p>
          <a:p>
            <a:pPr>
              <a:lnSpc>
                <a:spcPct val="100000"/>
              </a:lnSpc>
            </a:pPr>
            <a:r>
              <a:rPr lang="en-US" sz="2200" b="1" dirty="0">
                <a:latin typeface="Times New Roman" pitchFamily="18" charset="0"/>
                <a:cs typeface="Times New Roman" pitchFamily="18" charset="0"/>
              </a:rPr>
              <a:t>API Workflow</a:t>
            </a:r>
            <a:r>
              <a:rPr lang="en-US" sz="2200" dirty="0">
                <a:latin typeface="Times New Roman" pitchFamily="18" charset="0"/>
                <a:cs typeface="Times New Roman" pitchFamily="18" charset="0"/>
              </a:rPr>
              <a:t>:</a:t>
            </a:r>
          </a:p>
          <a:p>
            <a:pPr>
              <a:lnSpc>
                <a:spcPct val="100000"/>
              </a:lnSpc>
            </a:pPr>
            <a:r>
              <a:rPr lang="en-US" sz="2200" dirty="0">
                <a:latin typeface="Times New Roman" pitchFamily="18" charset="0"/>
                <a:cs typeface="Times New Roman" pitchFamily="18" charset="0"/>
              </a:rPr>
              <a:t>User logs in: API authenticates the user and returns a token.</a:t>
            </a:r>
          </a:p>
          <a:p>
            <a:pPr>
              <a:lnSpc>
                <a:spcPct val="100000"/>
              </a:lnSpc>
            </a:pPr>
            <a:r>
              <a:rPr lang="en-US" sz="2200" dirty="0">
                <a:latin typeface="Times New Roman" pitchFamily="18" charset="0"/>
                <a:cs typeface="Times New Roman" pitchFamily="18" charset="0"/>
              </a:rPr>
              <a:t>User places an order: Frontend sends order details to the backend API, which stores the information in </a:t>
            </a:r>
            <a:r>
              <a:rPr lang="en-US" sz="2200" dirty="0" err="1">
                <a:latin typeface="Times New Roman" pitchFamily="18" charset="0"/>
                <a:cs typeface="Times New Roman" pitchFamily="18" charset="0"/>
              </a:rPr>
              <a:t>MongoDB</a:t>
            </a:r>
            <a:r>
              <a:rPr lang="en-US" sz="2200" dirty="0">
                <a:latin typeface="Times New Roman" pitchFamily="18" charset="0"/>
                <a:cs typeface="Times New Roman" pitchFamily="18" charset="0"/>
              </a:rPr>
              <a:t>.</a:t>
            </a:r>
          </a:p>
          <a:p>
            <a:pPr>
              <a:lnSpc>
                <a:spcPct val="100000"/>
              </a:lnSpc>
            </a:pPr>
            <a:r>
              <a:rPr lang="en-US" sz="2200" dirty="0">
                <a:latin typeface="Times New Roman" pitchFamily="18" charset="0"/>
                <a:cs typeface="Times New Roman" pitchFamily="18" charset="0"/>
              </a:rPr>
              <a:t>Admin updates a menu item: Backend receives the request, validates the input, and updates the product data in the database.</a:t>
            </a:r>
          </a:p>
          <a:p>
            <a:pPr>
              <a:lnSpc>
                <a:spcPct val="100000"/>
              </a:lnSpc>
            </a:pPr>
            <a:endParaRPr lang="en-IN" sz="2200" dirty="0">
              <a:latin typeface="Times New Roman" pitchFamily="18" charset="0"/>
              <a:cs typeface="Times New Roman" pitchFamily="18" charset="0"/>
            </a:endParaRPr>
          </a:p>
        </p:txBody>
      </p:sp>
    </p:spTree>
    <p:extLst>
      <p:ext uri="{BB962C8B-B14F-4D97-AF65-F5344CB8AC3E}">
        <p14:creationId xmlns:p14="http://schemas.microsoft.com/office/powerpoint/2010/main" val="41359805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89829-9757-2586-87AF-AAD01719ED1B}"/>
              </a:ext>
            </a:extLst>
          </p:cNvPr>
          <p:cNvSpPr>
            <a:spLocks noGrp="1"/>
          </p:cNvSpPr>
          <p:nvPr>
            <p:ph type="title"/>
          </p:nvPr>
        </p:nvSpPr>
        <p:spPr/>
        <p:txBody>
          <a:bodyPr>
            <a:normAutofit fontScale="90000"/>
          </a:bodyPr>
          <a:lstStyle/>
          <a:p>
            <a:r>
              <a:rPr lang="en-IN" dirty="0"/>
              <a:t>MODEL:</a:t>
            </a:r>
            <a:br>
              <a:rPr lang="en-IN" dirty="0"/>
            </a:br>
            <a:br>
              <a:rPr lang="en-IN" dirty="0"/>
            </a:br>
            <a:r>
              <a:rPr lang="en-IN" sz="2800" b="1" dirty="0"/>
              <a:t>HOME PAGE</a:t>
            </a:r>
          </a:p>
        </p:txBody>
      </p:sp>
      <p:pic>
        <p:nvPicPr>
          <p:cNvPr id="5" name="Content Placeholder 4">
            <a:extLst>
              <a:ext uri="{FF2B5EF4-FFF2-40B4-BE49-F238E27FC236}">
                <a16:creationId xmlns:a16="http://schemas.microsoft.com/office/drawing/2014/main" id="{59AE3BE1-4C2C-7FAE-FEFF-EC819B5808BD}"/>
              </a:ext>
            </a:extLst>
          </p:cNvPr>
          <p:cNvPicPr>
            <a:picLocks noGrp="1" noChangeAspect="1"/>
          </p:cNvPicPr>
          <p:nvPr>
            <p:ph idx="1"/>
          </p:nvPr>
        </p:nvPicPr>
        <p:blipFill>
          <a:blip r:embed="rId2"/>
          <a:stretch>
            <a:fillRect/>
          </a:stretch>
        </p:blipFill>
        <p:spPr>
          <a:xfrm>
            <a:off x="1594369" y="1825625"/>
            <a:ext cx="9003262" cy="4351338"/>
          </a:xfrm>
        </p:spPr>
      </p:pic>
      <p:pic>
        <p:nvPicPr>
          <p:cNvPr id="3" name="Content Placeholder 4">
            <a:extLst>
              <a:ext uri="{FF2B5EF4-FFF2-40B4-BE49-F238E27FC236}">
                <a16:creationId xmlns:a16="http://schemas.microsoft.com/office/drawing/2014/main" id="{F8235A82-EF6C-E058-8F10-61FDACCF7FA1}"/>
              </a:ext>
            </a:extLst>
          </p:cNvPr>
          <p:cNvPicPr>
            <a:picLocks noChangeAspect="1"/>
          </p:cNvPicPr>
          <p:nvPr/>
        </p:nvPicPr>
        <p:blipFill>
          <a:blip r:embed="rId3"/>
          <a:stretch>
            <a:fillRect/>
          </a:stretch>
        </p:blipFill>
        <p:spPr>
          <a:xfrm>
            <a:off x="9415752" y="2108717"/>
            <a:ext cx="1181879" cy="440767"/>
          </a:xfrm>
          <a:prstGeom prst="rect">
            <a:avLst/>
          </a:prstGeom>
        </p:spPr>
      </p:pic>
    </p:spTree>
    <p:extLst>
      <p:ext uri="{BB962C8B-B14F-4D97-AF65-F5344CB8AC3E}">
        <p14:creationId xmlns:p14="http://schemas.microsoft.com/office/powerpoint/2010/main" val="3559326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A279-36FD-B168-3440-B6EAB4C959C2}"/>
              </a:ext>
            </a:extLst>
          </p:cNvPr>
          <p:cNvSpPr>
            <a:spLocks noGrp="1"/>
          </p:cNvSpPr>
          <p:nvPr>
            <p:ph type="title"/>
          </p:nvPr>
        </p:nvSpPr>
        <p:spPr>
          <a:xfrm>
            <a:off x="838200" y="365125"/>
            <a:ext cx="10515600" cy="936733"/>
          </a:xfrm>
        </p:spPr>
        <p:txBody>
          <a:bodyPr>
            <a:normAutofit/>
          </a:bodyPr>
          <a:lstStyle/>
          <a:p>
            <a:r>
              <a:rPr lang="en-IN" sz="3600" dirty="0">
                <a:latin typeface="Times New Roman" pitchFamily="18" charset="0"/>
                <a:cs typeface="Times New Roman" pitchFamily="18" charset="0"/>
              </a:rPr>
              <a:t>OUR FOOD </a:t>
            </a:r>
          </a:p>
        </p:txBody>
      </p:sp>
      <p:pic>
        <p:nvPicPr>
          <p:cNvPr id="5" name="Content Placeholder 4">
            <a:extLst>
              <a:ext uri="{FF2B5EF4-FFF2-40B4-BE49-F238E27FC236}">
                <a16:creationId xmlns:a16="http://schemas.microsoft.com/office/drawing/2014/main" id="{DCCB049C-A120-B094-01AF-8376A516D1E8}"/>
              </a:ext>
            </a:extLst>
          </p:cNvPr>
          <p:cNvPicPr>
            <a:picLocks noGrp="1" noChangeAspect="1"/>
          </p:cNvPicPr>
          <p:nvPr>
            <p:ph idx="1"/>
          </p:nvPr>
        </p:nvPicPr>
        <p:blipFill>
          <a:blip r:embed="rId2"/>
          <a:stretch>
            <a:fillRect/>
          </a:stretch>
        </p:blipFill>
        <p:spPr>
          <a:xfrm>
            <a:off x="1592529" y="1290933"/>
            <a:ext cx="9053437" cy="4351338"/>
          </a:xfrm>
        </p:spPr>
      </p:pic>
    </p:spTree>
    <p:extLst>
      <p:ext uri="{BB962C8B-B14F-4D97-AF65-F5344CB8AC3E}">
        <p14:creationId xmlns:p14="http://schemas.microsoft.com/office/powerpoint/2010/main" val="24213273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CB540-3412-9ADC-11D7-D603CFB91C30}"/>
              </a:ext>
            </a:extLst>
          </p:cNvPr>
          <p:cNvSpPr>
            <a:spLocks noGrp="1"/>
          </p:cNvSpPr>
          <p:nvPr>
            <p:ph type="title"/>
          </p:nvPr>
        </p:nvSpPr>
        <p:spPr>
          <a:xfrm>
            <a:off x="838200" y="365125"/>
            <a:ext cx="10515600" cy="874739"/>
          </a:xfrm>
        </p:spPr>
        <p:txBody>
          <a:bodyPr>
            <a:normAutofit/>
          </a:bodyPr>
          <a:lstStyle/>
          <a:p>
            <a:r>
              <a:rPr lang="en-IN" sz="3600" dirty="0">
                <a:latin typeface="Times New Roman" pitchFamily="18" charset="0"/>
                <a:cs typeface="Times New Roman" pitchFamily="18" charset="0"/>
              </a:rPr>
              <a:t>ABOUT US</a:t>
            </a:r>
          </a:p>
        </p:txBody>
      </p:sp>
      <p:pic>
        <p:nvPicPr>
          <p:cNvPr id="5" name="Content Placeholder 4">
            <a:extLst>
              <a:ext uri="{FF2B5EF4-FFF2-40B4-BE49-F238E27FC236}">
                <a16:creationId xmlns:a16="http://schemas.microsoft.com/office/drawing/2014/main" id="{995C360E-E60D-B434-99F3-5F31BAED794F}"/>
              </a:ext>
            </a:extLst>
          </p:cNvPr>
          <p:cNvPicPr>
            <a:picLocks noGrp="1" noChangeAspect="1"/>
          </p:cNvPicPr>
          <p:nvPr>
            <p:ph idx="1"/>
          </p:nvPr>
        </p:nvPicPr>
        <p:blipFill>
          <a:blip r:embed="rId2"/>
          <a:stretch>
            <a:fillRect/>
          </a:stretch>
        </p:blipFill>
        <p:spPr>
          <a:xfrm>
            <a:off x="1600492" y="1259937"/>
            <a:ext cx="8975516" cy="4351338"/>
          </a:xfrm>
        </p:spPr>
      </p:pic>
    </p:spTree>
    <p:extLst>
      <p:ext uri="{BB962C8B-B14F-4D97-AF65-F5344CB8AC3E}">
        <p14:creationId xmlns:p14="http://schemas.microsoft.com/office/powerpoint/2010/main" val="3511564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5CC65-70F1-F11C-1C80-EBBA1A685F21}"/>
              </a:ext>
            </a:extLst>
          </p:cNvPr>
          <p:cNvSpPr>
            <a:spLocks noGrp="1"/>
          </p:cNvSpPr>
          <p:nvPr>
            <p:ph type="title"/>
          </p:nvPr>
        </p:nvSpPr>
        <p:spPr>
          <a:xfrm>
            <a:off x="838200" y="365126"/>
            <a:ext cx="10515600" cy="975478"/>
          </a:xfrm>
        </p:spPr>
        <p:txBody>
          <a:bodyPr>
            <a:normAutofit/>
          </a:bodyPr>
          <a:lstStyle/>
          <a:p>
            <a:r>
              <a:rPr lang="en-IN" sz="3600" dirty="0">
                <a:latin typeface="Times New Roman" pitchFamily="18" charset="0"/>
                <a:cs typeface="Times New Roman" pitchFamily="18" charset="0"/>
              </a:rPr>
              <a:t>SPECIALITIES</a:t>
            </a:r>
          </a:p>
        </p:txBody>
      </p:sp>
      <p:pic>
        <p:nvPicPr>
          <p:cNvPr id="5" name="Content Placeholder 4">
            <a:extLst>
              <a:ext uri="{FF2B5EF4-FFF2-40B4-BE49-F238E27FC236}">
                <a16:creationId xmlns:a16="http://schemas.microsoft.com/office/drawing/2014/main" id="{7A8E1134-03A6-1F39-CA5B-AC902FC064BB}"/>
              </a:ext>
            </a:extLst>
          </p:cNvPr>
          <p:cNvPicPr>
            <a:picLocks noGrp="1" noChangeAspect="1"/>
          </p:cNvPicPr>
          <p:nvPr>
            <p:ph idx="1"/>
          </p:nvPr>
        </p:nvPicPr>
        <p:blipFill>
          <a:blip r:embed="rId2"/>
          <a:stretch>
            <a:fillRect/>
          </a:stretch>
        </p:blipFill>
        <p:spPr>
          <a:xfrm>
            <a:off x="1569361" y="1275435"/>
            <a:ext cx="8960290" cy="4351338"/>
          </a:xfrm>
        </p:spPr>
      </p:pic>
    </p:spTree>
    <p:extLst>
      <p:ext uri="{BB962C8B-B14F-4D97-AF65-F5344CB8AC3E}">
        <p14:creationId xmlns:p14="http://schemas.microsoft.com/office/powerpoint/2010/main" val="13315415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FCD92-5211-1BBE-C900-7BD8C0796ECE}"/>
              </a:ext>
            </a:extLst>
          </p:cNvPr>
          <p:cNvSpPr>
            <a:spLocks noGrp="1"/>
          </p:cNvSpPr>
          <p:nvPr>
            <p:ph type="title"/>
          </p:nvPr>
        </p:nvSpPr>
        <p:spPr/>
        <p:txBody>
          <a:bodyPr>
            <a:normAutofit/>
          </a:bodyPr>
          <a:lstStyle/>
          <a:p>
            <a:r>
              <a:rPr lang="en-IN" sz="3600" dirty="0">
                <a:latin typeface="Times New Roman" pitchFamily="18" charset="0"/>
                <a:cs typeface="Times New Roman" pitchFamily="18" charset="0"/>
              </a:rPr>
              <a:t>FREQUENTLY ASKED QUESTIONS</a:t>
            </a:r>
          </a:p>
        </p:txBody>
      </p:sp>
      <p:pic>
        <p:nvPicPr>
          <p:cNvPr id="5" name="Content Placeholder 4">
            <a:extLst>
              <a:ext uri="{FF2B5EF4-FFF2-40B4-BE49-F238E27FC236}">
                <a16:creationId xmlns:a16="http://schemas.microsoft.com/office/drawing/2014/main" id="{9D00A0D1-7D92-047E-7859-80E8D4B030F8}"/>
              </a:ext>
            </a:extLst>
          </p:cNvPr>
          <p:cNvPicPr>
            <a:picLocks noGrp="1" noChangeAspect="1"/>
          </p:cNvPicPr>
          <p:nvPr>
            <p:ph idx="1"/>
          </p:nvPr>
        </p:nvPicPr>
        <p:blipFill>
          <a:blip r:embed="rId2"/>
          <a:stretch>
            <a:fillRect/>
          </a:stretch>
        </p:blipFill>
        <p:spPr>
          <a:xfrm>
            <a:off x="1782648" y="1500161"/>
            <a:ext cx="9014159" cy="4351338"/>
          </a:xfrm>
        </p:spPr>
      </p:pic>
    </p:spTree>
    <p:extLst>
      <p:ext uri="{BB962C8B-B14F-4D97-AF65-F5344CB8AC3E}">
        <p14:creationId xmlns:p14="http://schemas.microsoft.com/office/powerpoint/2010/main" val="22602223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E15BB91-D5B9-F7D3-70A8-4E4A2554AB63}"/>
              </a:ext>
            </a:extLst>
          </p:cNvPr>
          <p:cNvPicPr>
            <a:picLocks noGrp="1" noChangeAspect="1"/>
          </p:cNvPicPr>
          <p:nvPr>
            <p:ph idx="1"/>
          </p:nvPr>
        </p:nvPicPr>
        <p:blipFill>
          <a:blip r:embed="rId2"/>
          <a:stretch>
            <a:fillRect/>
          </a:stretch>
        </p:blipFill>
        <p:spPr>
          <a:xfrm>
            <a:off x="1426693" y="725245"/>
            <a:ext cx="9013149" cy="4351338"/>
          </a:xfrm>
        </p:spPr>
      </p:pic>
    </p:spTree>
    <p:extLst>
      <p:ext uri="{BB962C8B-B14F-4D97-AF65-F5344CB8AC3E}">
        <p14:creationId xmlns:p14="http://schemas.microsoft.com/office/powerpoint/2010/main" val="19911827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2A721-6574-6058-47C8-C56855D03800}"/>
              </a:ext>
            </a:extLst>
          </p:cNvPr>
          <p:cNvSpPr>
            <a:spLocks noGrp="1"/>
          </p:cNvSpPr>
          <p:nvPr>
            <p:ph type="title"/>
          </p:nvPr>
        </p:nvSpPr>
        <p:spPr/>
        <p:txBody>
          <a:bodyPr/>
          <a:lstStyle/>
          <a:p>
            <a:r>
              <a:rPr lang="en-IN" dirty="0"/>
              <a:t>FOOD IMAGES</a:t>
            </a:r>
          </a:p>
        </p:txBody>
      </p:sp>
      <p:pic>
        <p:nvPicPr>
          <p:cNvPr id="5" name="Content Placeholder 4">
            <a:extLst>
              <a:ext uri="{FF2B5EF4-FFF2-40B4-BE49-F238E27FC236}">
                <a16:creationId xmlns:a16="http://schemas.microsoft.com/office/drawing/2014/main" id="{1D0D4EF3-1842-8E5D-18FD-213747E4DC33}"/>
              </a:ext>
            </a:extLst>
          </p:cNvPr>
          <p:cNvPicPr>
            <a:picLocks noGrp="1" noChangeAspect="1"/>
          </p:cNvPicPr>
          <p:nvPr>
            <p:ph idx="1"/>
          </p:nvPr>
        </p:nvPicPr>
        <p:blipFill>
          <a:blip r:embed="rId2"/>
          <a:stretch>
            <a:fillRect/>
          </a:stretch>
        </p:blipFill>
        <p:spPr>
          <a:xfrm>
            <a:off x="1598833" y="1825625"/>
            <a:ext cx="8994333" cy="4351338"/>
          </a:xfrm>
        </p:spPr>
      </p:pic>
    </p:spTree>
    <p:extLst>
      <p:ext uri="{BB962C8B-B14F-4D97-AF65-F5344CB8AC3E}">
        <p14:creationId xmlns:p14="http://schemas.microsoft.com/office/powerpoint/2010/main" val="505716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4F8DA-5018-ED70-94F0-2207BBA9BA2E}"/>
              </a:ext>
            </a:extLst>
          </p:cNvPr>
          <p:cNvSpPr>
            <a:spLocks noGrp="1"/>
          </p:cNvSpPr>
          <p:nvPr>
            <p:ph type="title"/>
          </p:nvPr>
        </p:nvSpPr>
        <p:spPr>
          <a:xfrm>
            <a:off x="582478" y="105325"/>
            <a:ext cx="10515600" cy="886408"/>
          </a:xfrm>
        </p:spPr>
        <p:txBody>
          <a:bodyPr>
            <a:normAutofit/>
          </a:bodyPr>
          <a:lstStyle/>
          <a:p>
            <a:r>
              <a:rPr lang="en-IN" dirty="0">
                <a:latin typeface="Times New Roman" panose="02020603050405020304" pitchFamily="18" charset="0"/>
                <a:cs typeface="Times New Roman" panose="02020603050405020304" pitchFamily="18" charset="0"/>
              </a:rPr>
              <a:t>ABSTRACT</a:t>
            </a:r>
          </a:p>
        </p:txBody>
      </p:sp>
      <p:sp>
        <p:nvSpPr>
          <p:cNvPr id="6" name="Rectangle 3">
            <a:extLst>
              <a:ext uri="{FF2B5EF4-FFF2-40B4-BE49-F238E27FC236}">
                <a16:creationId xmlns:a16="http://schemas.microsoft.com/office/drawing/2014/main" id="{BE512D2A-5F24-6B24-8882-2E9CB40B93E9}"/>
              </a:ext>
            </a:extLst>
          </p:cNvPr>
          <p:cNvSpPr>
            <a:spLocks noGrp="1" noChangeArrowheads="1"/>
          </p:cNvSpPr>
          <p:nvPr>
            <p:ph idx="1"/>
          </p:nvPr>
        </p:nvSpPr>
        <p:spPr bwMode="auto">
          <a:xfrm>
            <a:off x="596684" y="1228137"/>
            <a:ext cx="11104536" cy="4990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buNone/>
            </a:pPr>
            <a:r>
              <a:rPr lang="en-US" sz="1800" dirty="0">
                <a:latin typeface="Times New Roman" panose="02020603050405020304" pitchFamily="18" charset="0"/>
                <a:cs typeface="Times New Roman" panose="02020603050405020304" pitchFamily="18" charset="0"/>
              </a:rPr>
              <a:t>This presentation introduces </a:t>
            </a:r>
            <a:r>
              <a:rPr lang="en-US" sz="1800" b="1" dirty="0">
                <a:latin typeface="Times New Roman" panose="02020603050405020304" pitchFamily="18" charset="0"/>
                <a:cs typeface="Times New Roman" panose="02020603050405020304" pitchFamily="18" charset="0"/>
              </a:rPr>
              <a:t>SB Foods</a:t>
            </a:r>
            <a:r>
              <a:rPr lang="en-US" sz="1800" dirty="0">
                <a:latin typeface="Times New Roman" panose="02020603050405020304" pitchFamily="18" charset="0"/>
                <a:cs typeface="Times New Roman" panose="02020603050405020304" pitchFamily="18" charset="0"/>
              </a:rPr>
              <a:t>, a web application designed for seamless online food ordering,</a:t>
            </a:r>
          </a:p>
          <a:p>
            <a:pPr marL="0" indent="0">
              <a:buNone/>
            </a:pPr>
            <a:r>
              <a:rPr lang="en-US" sz="1800" dirty="0">
                <a:latin typeface="Times New Roman" panose="02020603050405020304" pitchFamily="18" charset="0"/>
                <a:cs typeface="Times New Roman" panose="02020603050405020304" pitchFamily="18" charset="0"/>
              </a:rPr>
              <a:t>featuring a diverse menu of food items that provide users with an intuitive and efficient ordering experience.</a:t>
            </a:r>
          </a:p>
          <a:p>
            <a:pPr marL="0" indent="0">
              <a:buNone/>
            </a:pPr>
            <a:r>
              <a:rPr lang="en-US" sz="1800" b="1" dirty="0">
                <a:latin typeface="Times New Roman" panose="02020603050405020304" pitchFamily="18" charset="0"/>
                <a:cs typeface="Times New Roman" panose="02020603050405020304" pitchFamily="18" charset="0"/>
              </a:rPr>
              <a:t>Key Features:</a:t>
            </a:r>
            <a:endParaRPr lang="en-US" sz="18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Structured Layout</a:t>
            </a:r>
            <a:r>
              <a:rPr lang="en-US" sz="1800" dirty="0">
                <a:latin typeface="Times New Roman" panose="02020603050405020304" pitchFamily="18" charset="0"/>
                <a:cs typeface="Times New Roman" panose="02020603050405020304" pitchFamily="18" charset="0"/>
              </a:rPr>
              <a:t>: The application utilizes a clean and organized design that ensures easy navigation </a:t>
            </a:r>
          </a:p>
          <a:p>
            <a:pPr marL="0" indent="0">
              <a:buNone/>
            </a:pPr>
            <a:r>
              <a:rPr lang="en-US" sz="1800" dirty="0">
                <a:latin typeface="Times New Roman" panose="02020603050405020304" pitchFamily="18" charset="0"/>
                <a:cs typeface="Times New Roman" panose="02020603050405020304" pitchFamily="18" charset="0"/>
              </a:rPr>
              <a:t>and accessibility for all users.</a:t>
            </a:r>
          </a:p>
          <a:p>
            <a:pPr>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Responsive Design</a:t>
            </a:r>
            <a:r>
              <a:rPr lang="en-US" sz="1800" dirty="0">
                <a:latin typeface="Times New Roman" panose="02020603050405020304" pitchFamily="18" charset="0"/>
                <a:cs typeface="Times New Roman" panose="02020603050405020304" pitchFamily="18" charset="0"/>
              </a:rPr>
              <a:t>: The visual elements adapt to various screen sizes, maintaining an attractive and </a:t>
            </a:r>
          </a:p>
          <a:p>
            <a:pPr marL="0" indent="0">
              <a:buNone/>
            </a:pPr>
            <a:r>
              <a:rPr lang="en-US" sz="1800" dirty="0">
                <a:latin typeface="Times New Roman" panose="02020603050405020304" pitchFamily="18" charset="0"/>
                <a:cs typeface="Times New Roman" panose="02020603050405020304" pitchFamily="18" charset="0"/>
              </a:rPr>
              <a:t>user-friendly interface across devices.</a:t>
            </a:r>
          </a:p>
          <a:p>
            <a:pPr>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Dynamic Interactions</a:t>
            </a:r>
            <a:r>
              <a:rPr lang="en-US" sz="1800" dirty="0">
                <a:latin typeface="Times New Roman" panose="02020603050405020304" pitchFamily="18" charset="0"/>
                <a:cs typeface="Times New Roman" panose="02020603050405020304" pitchFamily="18" charset="0"/>
              </a:rPr>
              <a:t>: Real-time updates and interactive elements enhance user engagement, allowing </a:t>
            </a:r>
          </a:p>
          <a:p>
            <a:pPr marL="0" indent="0">
              <a:buNone/>
            </a:pPr>
            <a:r>
              <a:rPr lang="en-US" sz="1800" dirty="0">
                <a:latin typeface="Times New Roman" panose="02020603050405020304" pitchFamily="18" charset="0"/>
                <a:cs typeface="Times New Roman" panose="02020603050405020304" pitchFamily="18" charset="0"/>
              </a:rPr>
              <a:t>for a more satisfying and responsive ordering experience.</a:t>
            </a:r>
          </a:p>
          <a:p>
            <a:pPr marL="0" indent="0">
              <a:buNone/>
            </a:pPr>
            <a:r>
              <a:rPr lang="en-US" sz="1800" dirty="0">
                <a:latin typeface="Times New Roman" panose="02020603050405020304" pitchFamily="18" charset="0"/>
                <a:cs typeface="Times New Roman" panose="02020603050405020304" pitchFamily="18" charset="0"/>
              </a:rPr>
              <a:t>The main objective of SB Foods is to provide a simplified food ordering platform that caters to a variety of user preferences and allows for fast and easy ordering, even during unconventional hours.</a:t>
            </a:r>
          </a:p>
          <a:p>
            <a:pPr marL="0" indent="0">
              <a:buNone/>
            </a:pPr>
            <a:r>
              <a:rPr lang="en-US" sz="1800" dirty="0">
                <a:latin typeface="Times New Roman" panose="02020603050405020304" pitchFamily="18" charset="0"/>
                <a:cs typeface="Times New Roman" panose="02020603050405020304" pitchFamily="18" charset="0"/>
              </a:rPr>
              <a:t>By leveraging these web development techniques, </a:t>
            </a:r>
            <a:r>
              <a:rPr lang="en-US" sz="1800" b="1" dirty="0">
                <a:latin typeface="Times New Roman" panose="02020603050405020304" pitchFamily="18" charset="0"/>
                <a:cs typeface="Times New Roman" panose="02020603050405020304" pitchFamily="18" charset="0"/>
              </a:rPr>
              <a:t>SB Foods</a:t>
            </a:r>
            <a:r>
              <a:rPr lang="en-US" sz="1800" dirty="0">
                <a:latin typeface="Times New Roman" panose="02020603050405020304" pitchFamily="18" charset="0"/>
                <a:cs typeface="Times New Roman" panose="02020603050405020304" pitchFamily="18" charset="0"/>
              </a:rPr>
              <a:t> aims to deliver a modern and user-centric </a:t>
            </a:r>
          </a:p>
          <a:p>
            <a:pPr marL="0" indent="0">
              <a:buNone/>
            </a:pPr>
            <a:r>
              <a:rPr lang="en-US" sz="1800" dirty="0">
                <a:latin typeface="Times New Roman" panose="02020603050405020304" pitchFamily="18" charset="0"/>
                <a:cs typeface="Times New Roman" panose="02020603050405020304" pitchFamily="18" charset="0"/>
              </a:rPr>
              <a:t>food ordering platform.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Times New Roman" pitchFamily="18" charset="0"/>
              <a:cs typeface="Times New Roman" pitchFamily="18" charset="0"/>
            </a:endParaRPr>
          </a:p>
        </p:txBody>
      </p:sp>
    </p:spTree>
    <p:extLst>
      <p:ext uri="{BB962C8B-B14F-4D97-AF65-F5344CB8AC3E}">
        <p14:creationId xmlns:p14="http://schemas.microsoft.com/office/powerpoint/2010/main" val="24599478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CAD25-35FC-F06D-5766-B0DCBA0EAA18}"/>
              </a:ext>
            </a:extLst>
          </p:cNvPr>
          <p:cNvSpPr>
            <a:spLocks noGrp="1"/>
          </p:cNvSpPr>
          <p:nvPr>
            <p:ph type="title"/>
          </p:nvPr>
        </p:nvSpPr>
        <p:spPr/>
        <p:txBody>
          <a:bodyPr/>
          <a:lstStyle/>
          <a:p>
            <a:r>
              <a:rPr lang="en-IN" dirty="0"/>
              <a:t>ORDER NOW</a:t>
            </a:r>
          </a:p>
        </p:txBody>
      </p:sp>
      <p:pic>
        <p:nvPicPr>
          <p:cNvPr id="5" name="Content Placeholder 4">
            <a:extLst>
              <a:ext uri="{FF2B5EF4-FFF2-40B4-BE49-F238E27FC236}">
                <a16:creationId xmlns:a16="http://schemas.microsoft.com/office/drawing/2014/main" id="{FB28F2D8-7546-F249-61F0-255160099DE4}"/>
              </a:ext>
            </a:extLst>
          </p:cNvPr>
          <p:cNvPicPr>
            <a:picLocks noGrp="1" noChangeAspect="1"/>
          </p:cNvPicPr>
          <p:nvPr>
            <p:ph idx="1"/>
          </p:nvPr>
        </p:nvPicPr>
        <p:blipFill>
          <a:blip r:embed="rId2"/>
          <a:stretch>
            <a:fillRect/>
          </a:stretch>
        </p:blipFill>
        <p:spPr>
          <a:xfrm>
            <a:off x="1606039" y="1825625"/>
            <a:ext cx="8979921" cy="4351338"/>
          </a:xfrm>
        </p:spPr>
      </p:pic>
      <p:pic>
        <p:nvPicPr>
          <p:cNvPr id="3" name="Content Placeholder 4">
            <a:extLst>
              <a:ext uri="{FF2B5EF4-FFF2-40B4-BE49-F238E27FC236}">
                <a16:creationId xmlns:a16="http://schemas.microsoft.com/office/drawing/2014/main" id="{8E29C839-4515-0309-2083-A2FB643A39D0}"/>
              </a:ext>
            </a:extLst>
          </p:cNvPr>
          <p:cNvPicPr>
            <a:picLocks noChangeAspect="1"/>
          </p:cNvPicPr>
          <p:nvPr/>
        </p:nvPicPr>
        <p:blipFill>
          <a:blip r:embed="rId3"/>
          <a:stretch>
            <a:fillRect/>
          </a:stretch>
        </p:blipFill>
        <p:spPr>
          <a:xfrm>
            <a:off x="9460920" y="2183364"/>
            <a:ext cx="975750" cy="363894"/>
          </a:xfrm>
          <a:prstGeom prst="rect">
            <a:avLst/>
          </a:prstGeom>
        </p:spPr>
      </p:pic>
    </p:spTree>
    <p:extLst>
      <p:ext uri="{BB962C8B-B14F-4D97-AF65-F5344CB8AC3E}">
        <p14:creationId xmlns:p14="http://schemas.microsoft.com/office/powerpoint/2010/main" val="30558258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6499" y="124903"/>
            <a:ext cx="10429067" cy="781748"/>
          </a:xfrm>
        </p:spPr>
        <p:txBody>
          <a:bodyPr>
            <a:normAutofit/>
          </a:bodyPr>
          <a:lstStyle/>
          <a:p>
            <a:r>
              <a:rPr lang="en-US" sz="4000" dirty="0">
                <a:latin typeface="Times New Roman" pitchFamily="18" charset="0"/>
                <a:cs typeface="Times New Roman" pitchFamily="18" charset="0"/>
              </a:rPr>
              <a:t>CONCLUSION:</a:t>
            </a:r>
            <a:endParaRPr lang="en-IN" sz="4000" dirty="0">
              <a:latin typeface="Times New Roman" pitchFamily="18" charset="0"/>
              <a:cs typeface="Times New Roman" pitchFamily="18" charset="0"/>
            </a:endParaRPr>
          </a:p>
        </p:txBody>
      </p:sp>
      <p:sp>
        <p:nvSpPr>
          <p:cNvPr id="3" name="Content Placeholder 2"/>
          <p:cNvSpPr>
            <a:spLocks noGrp="1"/>
          </p:cNvSpPr>
          <p:nvPr>
            <p:ph idx="1"/>
          </p:nvPr>
        </p:nvSpPr>
        <p:spPr>
          <a:xfrm>
            <a:off x="542441" y="960895"/>
            <a:ext cx="11414502" cy="5401160"/>
          </a:xfrm>
        </p:spPr>
        <p:txBody>
          <a:bodyPr>
            <a:noAutofit/>
          </a:bodyPr>
          <a:lstStyle/>
          <a:p>
            <a:r>
              <a:rPr lang="en-US" sz="2000" dirty="0">
                <a:latin typeface="Times New Roman" pitchFamily="18" charset="0"/>
                <a:cs typeface="Times New Roman" pitchFamily="18" charset="0"/>
              </a:rPr>
              <a:t>The </a:t>
            </a:r>
            <a:r>
              <a:rPr lang="en-US" sz="2000" b="1" dirty="0">
                <a:latin typeface="Times New Roman" pitchFamily="18" charset="0"/>
                <a:cs typeface="Times New Roman" pitchFamily="18" charset="0"/>
              </a:rPr>
              <a:t>SB Foods - Food Ordering App </a:t>
            </a:r>
            <a:r>
              <a:rPr lang="en-US" sz="2000" dirty="0">
                <a:latin typeface="Times New Roman" pitchFamily="18" charset="0"/>
                <a:cs typeface="Times New Roman" pitchFamily="18" charset="0"/>
              </a:rPr>
              <a:t>successfully addresses the growing demand for a seamless, efficient, and user-friendly digital food ordering experience. By leveraging the power of the MERN stack (</a:t>
            </a:r>
            <a:r>
              <a:rPr lang="en-US" sz="2000" dirty="0" err="1">
                <a:latin typeface="Times New Roman" pitchFamily="18" charset="0"/>
                <a:cs typeface="Times New Roman" pitchFamily="18" charset="0"/>
              </a:rPr>
              <a:t>MongoDB</a:t>
            </a:r>
            <a:r>
              <a:rPr lang="en-US" sz="2000" dirty="0">
                <a:latin typeface="Times New Roman" pitchFamily="18" charset="0"/>
                <a:cs typeface="Times New Roman" pitchFamily="18" charset="0"/>
              </a:rPr>
              <a:t>, Express.js, React.js, Node.js), the application provides a dynamic and responsive platform that caters to both users and administrators.</a:t>
            </a:r>
          </a:p>
          <a:p>
            <a:r>
              <a:rPr lang="en-US" sz="2000" dirty="0">
                <a:latin typeface="Times New Roman" pitchFamily="18" charset="0"/>
                <a:cs typeface="Times New Roman" pitchFamily="18" charset="0"/>
              </a:rPr>
              <a:t>From the user's perspective, the app simplifies the food ordering process with features like real-time menu browsing, personalized recommendations, secure payment gateways, and order tracking. These features contribute to enhancing user satisfaction and engagement, ensuring that every aspect of the ordering experience is streamlined and enjoyable.</a:t>
            </a:r>
          </a:p>
          <a:p>
            <a:r>
              <a:rPr lang="en-US" sz="2000" dirty="0">
                <a:latin typeface="Times New Roman" pitchFamily="18" charset="0"/>
                <a:cs typeface="Times New Roman" pitchFamily="18" charset="0"/>
              </a:rPr>
              <a:t>For restaurant administrators, the app provides a robust admin panel to manage menu items, track orders, and handle customer feedback. The role-based access ensures that administrators can efficiently manage their operations while keeping the customer experience smooth.</a:t>
            </a:r>
          </a:p>
          <a:p>
            <a:r>
              <a:rPr lang="en-US" sz="2000" dirty="0">
                <a:latin typeface="Times New Roman" pitchFamily="18" charset="0"/>
                <a:cs typeface="Times New Roman" pitchFamily="18" charset="0"/>
              </a:rPr>
              <a:t>Looking ahead, the potential for future growth and improvement is vast. The addition of AI-based recommendations, mobile app development, multilingual support, and loyalty programs will further enhance the platform’s functionality, improving both user retention and market reach.</a:t>
            </a:r>
          </a:p>
          <a:p>
            <a:r>
              <a:rPr lang="en-US" sz="2000" dirty="0">
                <a:latin typeface="Times New Roman" pitchFamily="18" charset="0"/>
                <a:cs typeface="Times New Roman" pitchFamily="18" charset="0"/>
              </a:rPr>
              <a:t>In conclusion, </a:t>
            </a:r>
            <a:r>
              <a:rPr lang="en-US" sz="2000" b="1" dirty="0">
                <a:latin typeface="Times New Roman" pitchFamily="18" charset="0"/>
                <a:cs typeface="Times New Roman" pitchFamily="18" charset="0"/>
              </a:rPr>
              <a:t>SB Foods </a:t>
            </a:r>
            <a:r>
              <a:rPr lang="en-US" sz="2000" dirty="0">
                <a:latin typeface="Times New Roman" pitchFamily="18" charset="0"/>
                <a:cs typeface="Times New Roman" pitchFamily="18" charset="0"/>
              </a:rPr>
              <a:t>demonstrates how modern web technologies can be utilized to create a scalable, user-centric food ordering platform that is well-equipped to adapt to the evolving needs of the food delivery industry.</a:t>
            </a: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8055134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3E2C3-2A26-CFB3-7FFF-0B5CCBF7BBBC}"/>
              </a:ext>
            </a:extLst>
          </p:cNvPr>
          <p:cNvSpPr>
            <a:spLocks noGrp="1"/>
          </p:cNvSpPr>
          <p:nvPr>
            <p:ph type="title"/>
          </p:nvPr>
        </p:nvSpPr>
        <p:spPr>
          <a:xfrm>
            <a:off x="838200" y="365125"/>
            <a:ext cx="10515600" cy="6203626"/>
          </a:xfrm>
        </p:spPr>
        <p:txBody>
          <a:bodyPr/>
          <a:lstStyle/>
          <a:p>
            <a:r>
              <a:rPr lang="en-IN" dirty="0">
                <a:latin typeface="Times New Roman" panose="02020603050405020304" pitchFamily="18" charset="0"/>
                <a:cs typeface="Times New Roman" panose="02020603050405020304" pitchFamily="18" charset="0"/>
              </a:rPr>
              <a:t>                   THANK YOU </a:t>
            </a:r>
            <a:r>
              <a:rPr lang="en-IN" dirty="0">
                <a:latin typeface="Times New Roman" panose="02020603050405020304" pitchFamily="18" charset="0"/>
                <a:cs typeface="Times New Roman" panose="02020603050405020304" pitchFamily="18" charset="0"/>
                <a:sym typeface="Wingdings" panose="05000000000000000000" pitchFamily="2" charset="2"/>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59145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FF48F-3C47-4306-6E53-F629FD1C7D7A}"/>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DBBE2D5E-9619-89F0-6099-58A6344BD110}"/>
              </a:ext>
            </a:extLst>
          </p:cNvPr>
          <p:cNvSpPr>
            <a:spLocks noGrp="1"/>
          </p:cNvSpPr>
          <p:nvPr>
            <p:ph idx="1"/>
          </p:nvPr>
        </p:nvSpPr>
        <p:spPr/>
        <p:txBody>
          <a:bodyPr>
            <a:noAutofit/>
          </a:bodyPr>
          <a:lstStyle/>
          <a:p>
            <a:r>
              <a:rPr lang="en-US" sz="2000" dirty="0">
                <a:latin typeface="Times New Roman" panose="02020603050405020304" pitchFamily="18" charset="0"/>
                <a:cs typeface="Times New Roman" panose="02020603050405020304" pitchFamily="18" charset="0"/>
              </a:rPr>
              <a:t>Welcome to the presentation of </a:t>
            </a:r>
            <a:r>
              <a:rPr lang="en-US" sz="2000" b="1" dirty="0">
                <a:latin typeface="Times New Roman" panose="02020603050405020304" pitchFamily="18" charset="0"/>
                <a:cs typeface="Times New Roman" panose="02020603050405020304" pitchFamily="18" charset="0"/>
              </a:rPr>
              <a:t>SB Foods</a:t>
            </a:r>
            <a:r>
              <a:rPr lang="en-US" sz="2000" dirty="0">
                <a:latin typeface="Times New Roman" panose="02020603050405020304" pitchFamily="18" charset="0"/>
                <a:cs typeface="Times New Roman" panose="02020603050405020304" pitchFamily="18" charset="0"/>
              </a:rPr>
              <a:t>, an innovative web application designed to revolutionize the food ordering experience. With the rapid increase in online food delivery, there is a need for apps that provide intuitive user interfaces, fast service, and detailed information about food items. </a:t>
            </a:r>
            <a:r>
              <a:rPr lang="en-US" sz="2000" b="1" dirty="0">
                <a:latin typeface="Times New Roman" pitchFamily="18" charset="0"/>
                <a:cs typeface="Times New Roman" pitchFamily="18" charset="0"/>
              </a:rPr>
              <a:t>SB Foods </a:t>
            </a:r>
            <a:r>
              <a:rPr lang="en-US" sz="2000" dirty="0">
                <a:latin typeface="Times New Roman" pitchFamily="18" charset="0"/>
                <a:cs typeface="Times New Roman" pitchFamily="18" charset="0"/>
              </a:rPr>
              <a:t>addresses these requirements by providing an </a:t>
            </a:r>
            <a:r>
              <a:rPr lang="en-US" sz="2000" b="1" dirty="0">
                <a:latin typeface="Times New Roman" pitchFamily="18" charset="0"/>
                <a:cs typeface="Times New Roman" pitchFamily="18" charset="0"/>
              </a:rPr>
              <a:t>easy-to-navigate</a:t>
            </a:r>
            <a:r>
              <a:rPr lang="en-US" sz="2000" dirty="0">
                <a:latin typeface="Times New Roman" pitchFamily="18" charset="0"/>
                <a:cs typeface="Times New Roman" pitchFamily="18" charset="0"/>
              </a:rPr>
              <a:t> platform with detailed descriptions, reviews, and real-time order tracking.</a:t>
            </a:r>
          </a:p>
          <a:p>
            <a:pPr marL="0" indent="0">
              <a:buNone/>
            </a:pPr>
            <a:endParaRPr lang="en-US" sz="2000" dirty="0">
              <a:latin typeface="Times New Roman" pitchFamily="18" charset="0"/>
              <a:cs typeface="Times New Roman" pitchFamily="18" charset="0"/>
            </a:endParaRPr>
          </a:p>
          <a:p>
            <a:r>
              <a:rPr lang="en-US" sz="2000" dirty="0">
                <a:latin typeface="Times New Roman" pitchFamily="18" charset="0"/>
                <a:cs typeface="Times New Roman" pitchFamily="18" charset="0"/>
              </a:rPr>
              <a:t>Developed with a focus on user experience, </a:t>
            </a:r>
            <a:r>
              <a:rPr lang="en-US" sz="2000" b="1" dirty="0">
                <a:latin typeface="Times New Roman" panose="02020603050405020304" pitchFamily="18" charset="0"/>
                <a:cs typeface="Times New Roman" panose="02020603050405020304" pitchFamily="18" charset="0"/>
              </a:rPr>
              <a:t>SB Foods</a:t>
            </a:r>
            <a:r>
              <a:rPr lang="en-US" sz="2000" dirty="0">
                <a:latin typeface="Times New Roman" panose="02020603050405020304" pitchFamily="18" charset="0"/>
                <a:cs typeface="Times New Roman" panose="02020603050405020304" pitchFamily="18" charset="0"/>
              </a:rPr>
              <a:t> combines a visually appealing design with interactive features that enhance customer engagement. Throughout this presentation, we will explore the application's key functionalities, its design principles, and the web development techniques employed to create a seamless ordering process. Join me as we delve into how </a:t>
            </a:r>
            <a:r>
              <a:rPr lang="en-US" sz="2000" b="1" dirty="0">
                <a:latin typeface="Times New Roman" panose="02020603050405020304" pitchFamily="18" charset="0"/>
                <a:cs typeface="Times New Roman" panose="02020603050405020304" pitchFamily="18" charset="0"/>
              </a:rPr>
              <a:t>SB Foods</a:t>
            </a:r>
            <a:r>
              <a:rPr lang="en-US" sz="2000" dirty="0">
                <a:latin typeface="Times New Roman" panose="02020603050405020304" pitchFamily="18" charset="0"/>
                <a:cs typeface="Times New Roman" panose="02020603050405020304" pitchFamily="18" charset="0"/>
              </a:rPr>
              <a:t> is setting a new standard for online food ordering.</a:t>
            </a:r>
          </a:p>
          <a:p>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816524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743" y="117153"/>
            <a:ext cx="10515600" cy="1325563"/>
          </a:xfrm>
        </p:spPr>
        <p:txBody>
          <a:bodyPr/>
          <a:lstStyle/>
          <a:p>
            <a:r>
              <a:rPr lang="en-IN" dirty="0">
                <a:latin typeface="Times New Roman" pitchFamily="18" charset="0"/>
                <a:cs typeface="Times New Roman" pitchFamily="18" charset="0"/>
              </a:rPr>
              <a:t>Proposed/Future Implementation</a:t>
            </a:r>
          </a:p>
        </p:txBody>
      </p:sp>
      <p:sp>
        <p:nvSpPr>
          <p:cNvPr id="3" name="Content Placeholder 2"/>
          <p:cNvSpPr>
            <a:spLocks noGrp="1"/>
          </p:cNvSpPr>
          <p:nvPr>
            <p:ph idx="1"/>
          </p:nvPr>
        </p:nvSpPr>
        <p:spPr>
          <a:xfrm>
            <a:off x="605725" y="1197944"/>
            <a:ext cx="10515600" cy="4351338"/>
          </a:xfrm>
        </p:spPr>
        <p:txBody>
          <a:bodyPr>
            <a:normAutofit fontScale="25000" lnSpcReduction="20000"/>
          </a:bodyPr>
          <a:lstStyle/>
          <a:p>
            <a:pPr marL="0" indent="0">
              <a:lnSpc>
                <a:spcPct val="120000"/>
              </a:lnSpc>
              <a:buNone/>
            </a:pPr>
            <a:r>
              <a:rPr lang="en-US" sz="8000" b="1" dirty="0">
                <a:latin typeface="Times New Roman" pitchFamily="18" charset="0"/>
                <a:cs typeface="Times New Roman" pitchFamily="18" charset="0"/>
              </a:rPr>
              <a:t>Current Features</a:t>
            </a:r>
            <a:r>
              <a:rPr lang="en-US" sz="8000" dirty="0">
                <a:latin typeface="Times New Roman" pitchFamily="18" charset="0"/>
                <a:cs typeface="Times New Roman" pitchFamily="18" charset="0"/>
              </a:rPr>
              <a:t>:</a:t>
            </a:r>
          </a:p>
          <a:p>
            <a:pPr>
              <a:lnSpc>
                <a:spcPct val="120000"/>
              </a:lnSpc>
            </a:pPr>
            <a:r>
              <a:rPr lang="en-US" sz="8000" b="1" dirty="0">
                <a:latin typeface="Times New Roman" pitchFamily="18" charset="0"/>
                <a:cs typeface="Times New Roman" pitchFamily="18" charset="0"/>
              </a:rPr>
              <a:t>User Profiles</a:t>
            </a:r>
            <a:r>
              <a:rPr lang="en-US" sz="8000" dirty="0">
                <a:latin typeface="Times New Roman" pitchFamily="18" charset="0"/>
                <a:cs typeface="Times New Roman" pitchFamily="18" charset="0"/>
              </a:rPr>
              <a:t>: This allows users to save their previous orders and preferences, making future orders quicker and easier. A user can also manage settings, track their order history, and leave reviews for the dishes they’ve tried.</a:t>
            </a:r>
          </a:p>
          <a:p>
            <a:pPr>
              <a:lnSpc>
                <a:spcPct val="120000"/>
              </a:lnSpc>
            </a:pPr>
            <a:r>
              <a:rPr lang="en-US" sz="8000" b="1" dirty="0">
                <a:latin typeface="Times New Roman" pitchFamily="18" charset="0"/>
                <a:cs typeface="Times New Roman" pitchFamily="18" charset="0"/>
              </a:rPr>
              <a:t>Dish Exploration</a:t>
            </a:r>
            <a:r>
              <a:rPr lang="en-US" sz="8000" dirty="0">
                <a:latin typeface="Times New Roman" pitchFamily="18" charset="0"/>
                <a:cs typeface="Times New Roman" pitchFamily="18" charset="0"/>
              </a:rPr>
              <a:t>: This feature enhances the user experience by allowing them to easily find dishes that suit their tastes. It also includes customer reviews and ratings to aid in decision-making.</a:t>
            </a:r>
          </a:p>
          <a:p>
            <a:pPr>
              <a:lnSpc>
                <a:spcPct val="120000"/>
              </a:lnSpc>
            </a:pPr>
            <a:r>
              <a:rPr lang="en-US" sz="8000" b="1" dirty="0">
                <a:latin typeface="Times New Roman" pitchFamily="18" charset="0"/>
                <a:cs typeface="Times New Roman" pitchFamily="18" charset="0"/>
              </a:rPr>
              <a:t>Order Tracking</a:t>
            </a:r>
            <a:r>
              <a:rPr lang="en-US" sz="8000" dirty="0">
                <a:latin typeface="Times New Roman" pitchFamily="18" charset="0"/>
                <a:cs typeface="Times New Roman" pitchFamily="18" charset="0"/>
              </a:rPr>
              <a:t>: This ensures transparency and keeps users informed about when to expect their orders. It adds convenience by providing real-time notifications, reducing user anxiety about delayed deliveries.</a:t>
            </a:r>
          </a:p>
          <a:p>
            <a:pPr>
              <a:lnSpc>
                <a:spcPct val="120000"/>
              </a:lnSpc>
            </a:pPr>
            <a:r>
              <a:rPr lang="en-US" sz="8000" b="1" dirty="0">
                <a:latin typeface="Times New Roman" pitchFamily="18" charset="0"/>
                <a:cs typeface="Times New Roman" pitchFamily="18" charset="0"/>
              </a:rPr>
              <a:t>Checkout Process: </a:t>
            </a:r>
            <a:r>
              <a:rPr lang="en-US" sz="8000" dirty="0">
                <a:latin typeface="Times New Roman" pitchFamily="18" charset="0"/>
                <a:cs typeface="Times New Roman" pitchFamily="18" charset="0"/>
              </a:rPr>
              <a:t>A streamlined, easy-to-use checkout reduces cart abandonment and ensures a smooth and fast ordering experience. The ability to save payment methods adds convenience for repeat orders.</a:t>
            </a:r>
          </a:p>
          <a:p>
            <a:pPr marL="0" indent="0">
              <a:lnSpc>
                <a:spcPct val="120000"/>
              </a:lnSpc>
              <a:buNone/>
            </a:pPr>
            <a:endParaRPr lang="en-US" sz="8000" dirty="0">
              <a:latin typeface="Times New Roman" pitchFamily="18" charset="0"/>
              <a:cs typeface="Times New Roman" pitchFamily="18" charset="0"/>
            </a:endParaRPr>
          </a:p>
        </p:txBody>
      </p:sp>
    </p:spTree>
    <p:extLst>
      <p:ext uri="{BB962C8B-B14F-4D97-AF65-F5344CB8AC3E}">
        <p14:creationId xmlns:p14="http://schemas.microsoft.com/office/powerpoint/2010/main" val="39431760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90226" y="330039"/>
            <a:ext cx="10599549" cy="5900280"/>
          </a:xfrm>
        </p:spPr>
        <p:txBody>
          <a:bodyPr>
            <a:noAutofit/>
          </a:bodyPr>
          <a:lstStyle/>
          <a:p>
            <a:pPr marL="0" indent="0">
              <a:lnSpc>
                <a:spcPct val="120000"/>
              </a:lnSpc>
              <a:buNone/>
            </a:pPr>
            <a:r>
              <a:rPr lang="en-US" sz="2400" b="1" dirty="0">
                <a:latin typeface="Times New Roman" pitchFamily="18" charset="0"/>
                <a:cs typeface="Times New Roman" pitchFamily="18" charset="0"/>
              </a:rPr>
              <a:t>Future Enhancements</a:t>
            </a:r>
            <a:r>
              <a:rPr lang="en-US" sz="2400" dirty="0">
                <a:latin typeface="Times New Roman" pitchFamily="18" charset="0"/>
                <a:cs typeface="Times New Roman" pitchFamily="18" charset="0"/>
              </a:rPr>
              <a:t>:</a:t>
            </a:r>
          </a:p>
          <a:p>
            <a:pPr>
              <a:lnSpc>
                <a:spcPct val="120000"/>
              </a:lnSpc>
            </a:pPr>
            <a:r>
              <a:rPr lang="en-US" sz="2000" b="1" dirty="0">
                <a:latin typeface="Times New Roman" pitchFamily="18" charset="0"/>
                <a:cs typeface="Times New Roman" pitchFamily="18" charset="0"/>
              </a:rPr>
              <a:t>AI-Based Recommendations</a:t>
            </a:r>
            <a:r>
              <a:rPr lang="en-US" sz="2000" dirty="0">
                <a:latin typeface="Times New Roman" pitchFamily="18" charset="0"/>
                <a:cs typeface="Times New Roman" pitchFamily="18" charset="0"/>
              </a:rPr>
              <a:t>: The system will use machine learning algorithms to understand patterns in user preferences (e.g., favorite dishes, frequently ordered items) and offer recommendations accordingly. For instance, if a user frequently orders Italian food, the app may highlight new or popular Italian dishes.</a:t>
            </a:r>
          </a:p>
          <a:p>
            <a:pPr>
              <a:lnSpc>
                <a:spcPct val="120000"/>
              </a:lnSpc>
            </a:pPr>
            <a:r>
              <a:rPr lang="en-US" sz="2000" b="1" dirty="0">
                <a:latin typeface="Times New Roman" pitchFamily="18" charset="0"/>
                <a:cs typeface="Times New Roman" pitchFamily="18" charset="0"/>
              </a:rPr>
              <a:t>Mobile App</a:t>
            </a:r>
            <a:r>
              <a:rPr lang="en-US" sz="2000" dirty="0">
                <a:latin typeface="Times New Roman" pitchFamily="18" charset="0"/>
                <a:cs typeface="Times New Roman" pitchFamily="18" charset="0"/>
              </a:rPr>
              <a:t>: Mobile apps are more convenient for users who prefer to order food on the go. They increase user retention by offering a more accessible and responsive platform with additional features like push notifications for order updates or promotions.</a:t>
            </a:r>
          </a:p>
          <a:p>
            <a:pPr>
              <a:lnSpc>
                <a:spcPct val="120000"/>
              </a:lnSpc>
            </a:pPr>
            <a:r>
              <a:rPr lang="en-US" sz="2000" b="1" dirty="0">
                <a:latin typeface="Times New Roman" pitchFamily="18" charset="0"/>
                <a:cs typeface="Times New Roman" pitchFamily="18" charset="0"/>
              </a:rPr>
              <a:t>Multilingual Support</a:t>
            </a:r>
            <a:r>
              <a:rPr lang="en-US" sz="2000" dirty="0">
                <a:latin typeface="Times New Roman" pitchFamily="18" charset="0"/>
                <a:cs typeface="Times New Roman" pitchFamily="18" charset="0"/>
              </a:rPr>
              <a:t>: The app’s interface and menu details will be available in different languages. Based on user location or settings, the app will switch to the preferred language, improving accessibility for non-English speakers.</a:t>
            </a:r>
          </a:p>
          <a:p>
            <a:pPr>
              <a:lnSpc>
                <a:spcPct val="120000"/>
              </a:lnSpc>
            </a:pPr>
            <a:r>
              <a:rPr lang="en-US" sz="2000" b="1" dirty="0">
                <a:latin typeface="Times New Roman" pitchFamily="18" charset="0"/>
                <a:cs typeface="Times New Roman" pitchFamily="18" charset="0"/>
              </a:rPr>
              <a:t>Loyalty Programs</a:t>
            </a:r>
            <a:r>
              <a:rPr lang="en-US" sz="2000" dirty="0">
                <a:latin typeface="Times New Roman" pitchFamily="18" charset="0"/>
                <a:cs typeface="Times New Roman" pitchFamily="18" charset="0"/>
              </a:rPr>
              <a:t>: Loyalty programs are a proven way to retain customers and encourage repeat orders. By rewarding loyal users, the app can increase engagement and build a stronger, long-term user base. The subscription program could also create a steady revenue stream for the platform.</a:t>
            </a: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2681570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694FA-C092-5289-C9DE-CC3EA117D63D}"/>
              </a:ext>
            </a:extLst>
          </p:cNvPr>
          <p:cNvSpPr>
            <a:spLocks noGrp="1"/>
          </p:cNvSpPr>
          <p:nvPr>
            <p:ph type="title"/>
          </p:nvPr>
        </p:nvSpPr>
        <p:spPr>
          <a:xfrm>
            <a:off x="838200" y="242597"/>
            <a:ext cx="10515600" cy="1063689"/>
          </a:xfrm>
        </p:spPr>
        <p:txBody>
          <a:bodyPr/>
          <a:lstStyle/>
          <a:p>
            <a:r>
              <a:rPr lang="en-IN" dirty="0">
                <a:latin typeface="Times New Roman" panose="02020603050405020304" pitchFamily="18" charset="0"/>
                <a:cs typeface="Times New Roman" panose="02020603050405020304" pitchFamily="18" charset="0"/>
              </a:rPr>
              <a:t>PROJECT DESCRIPTION</a:t>
            </a:r>
          </a:p>
        </p:txBody>
      </p:sp>
      <p:sp>
        <p:nvSpPr>
          <p:cNvPr id="3" name="Content Placeholder 2">
            <a:extLst>
              <a:ext uri="{FF2B5EF4-FFF2-40B4-BE49-F238E27FC236}">
                <a16:creationId xmlns:a16="http://schemas.microsoft.com/office/drawing/2014/main" id="{56B87EC6-F2D0-547F-49AE-A6ECEE8DBC7A}"/>
              </a:ext>
            </a:extLst>
          </p:cNvPr>
          <p:cNvSpPr>
            <a:spLocks noGrp="1"/>
          </p:cNvSpPr>
          <p:nvPr>
            <p:ph idx="1"/>
          </p:nvPr>
        </p:nvSpPr>
        <p:spPr>
          <a:xfrm>
            <a:off x="838200" y="1483567"/>
            <a:ext cx="10515600" cy="5234474"/>
          </a:xfrm>
        </p:spPr>
        <p:txBody>
          <a:bodyPr>
            <a:normAutofit/>
          </a:bodyPr>
          <a:lstStyle/>
          <a:p>
            <a:pPr marL="0" indent="0">
              <a:lnSpc>
                <a:spcPct val="100000"/>
              </a:lnSpc>
              <a:buNone/>
            </a:pPr>
            <a:r>
              <a:rPr lang="en-US" sz="2000" dirty="0">
                <a:latin typeface="Times New Roman" panose="02020603050405020304" pitchFamily="18" charset="0"/>
                <a:cs typeface="Times New Roman" panose="02020603050405020304" pitchFamily="18" charset="0"/>
              </a:rPr>
              <a:t>The </a:t>
            </a:r>
            <a:r>
              <a:rPr lang="en-US" sz="2000" b="1" dirty="0">
                <a:latin typeface="Times New Roman" panose="02020603050405020304" pitchFamily="18" charset="0"/>
                <a:cs typeface="Times New Roman" panose="02020603050405020304" pitchFamily="18" charset="0"/>
              </a:rPr>
              <a:t>SB Foods</a:t>
            </a:r>
            <a:r>
              <a:rPr lang="en-US" sz="2000" dirty="0">
                <a:latin typeface="Times New Roman" panose="02020603050405020304" pitchFamily="18" charset="0"/>
                <a:cs typeface="Times New Roman" panose="02020603050405020304" pitchFamily="18" charset="0"/>
              </a:rPr>
              <a:t> web application is a comprehensive platform designed to facilitate online food ordering. The project aims to provide a seamless and user-friendly experience for customers looking to browse and order food from a diverse menu. Key components of the application include:</a:t>
            </a:r>
          </a:p>
          <a:p>
            <a:pPr>
              <a:lnSpc>
                <a:spcPct val="100000"/>
              </a:lnSpc>
              <a:buFont typeface="+mj-lt"/>
              <a:buAutoNum type="arabicPeriod"/>
            </a:pPr>
            <a:r>
              <a:rPr lang="en-US" sz="2000" b="1" dirty="0">
                <a:latin typeface="Times New Roman" panose="02020603050405020304" pitchFamily="18" charset="0"/>
                <a:cs typeface="Times New Roman" panose="02020603050405020304" pitchFamily="18" charset="0"/>
              </a:rPr>
              <a:t>Home Page</a:t>
            </a:r>
            <a:r>
              <a:rPr lang="en-US" sz="2000" dirty="0">
                <a:latin typeface="Times New Roman" panose="02020603050405020304" pitchFamily="18" charset="0"/>
                <a:cs typeface="Times New Roman" panose="02020603050405020304" pitchFamily="18" charset="0"/>
              </a:rPr>
              <a:t>: The welcoming entry point of the application features an engaging layout that highlights promotional offers, popular dishes, and easy navigation to other sections.</a:t>
            </a:r>
          </a:p>
          <a:p>
            <a:pPr>
              <a:lnSpc>
                <a:spcPct val="100000"/>
              </a:lnSpc>
              <a:buFont typeface="+mj-lt"/>
              <a:buAutoNum type="arabicPeriod"/>
            </a:pPr>
            <a:r>
              <a:rPr lang="en-US" sz="2000" b="1" dirty="0">
                <a:latin typeface="Times New Roman" panose="02020603050405020304" pitchFamily="18" charset="0"/>
                <a:cs typeface="Times New Roman" panose="02020603050405020304" pitchFamily="18" charset="0"/>
              </a:rPr>
              <a:t>Food Items Section</a:t>
            </a:r>
            <a:r>
              <a:rPr lang="en-US" sz="2000" dirty="0">
                <a:latin typeface="Times New Roman" panose="02020603050405020304" pitchFamily="18" charset="0"/>
                <a:cs typeface="Times New Roman" panose="02020603050405020304" pitchFamily="18" charset="0"/>
              </a:rPr>
              <a:t>: This section showcases a variety of food options, allowing users to explore different categories, view detailed descriptions, and make informed choices. Each item includes appealing images, ingredients, and pricing information to enhance the decision-making process.</a:t>
            </a:r>
          </a:p>
          <a:p>
            <a:pPr>
              <a:lnSpc>
                <a:spcPct val="100000"/>
              </a:lnSpc>
              <a:buFont typeface="+mj-lt"/>
              <a:buAutoNum type="arabicPeriod"/>
            </a:pPr>
            <a:r>
              <a:rPr lang="en-US" sz="2000" b="1" dirty="0">
                <a:latin typeface="Times New Roman" panose="02020603050405020304" pitchFamily="18" charset="0"/>
                <a:cs typeface="Times New Roman" panose="02020603050405020304" pitchFamily="18" charset="0"/>
              </a:rPr>
              <a:t>About Us Page</a:t>
            </a:r>
            <a:r>
              <a:rPr lang="en-US" sz="2000" dirty="0">
                <a:latin typeface="Times New Roman" panose="02020603050405020304" pitchFamily="18" charset="0"/>
                <a:cs typeface="Times New Roman" panose="02020603050405020304" pitchFamily="18" charset="0"/>
              </a:rPr>
              <a:t>: Here, users can learn about the mission and vision of SB Foods, including the values that drive the company. This page fosters trust and connection with customers, reinforcing the brand's commitment to quality and service.</a:t>
            </a:r>
          </a:p>
          <a:p>
            <a:pPr>
              <a:lnSpc>
                <a:spcPct val="100000"/>
              </a:lnSpc>
              <a:buFont typeface="+mj-lt"/>
              <a:buAutoNum type="arabicPeriod"/>
            </a:pPr>
            <a:r>
              <a:rPr lang="en-US" sz="2000" b="1" dirty="0">
                <a:latin typeface="Times New Roman" panose="02020603050405020304" pitchFamily="18" charset="0"/>
                <a:cs typeface="Times New Roman" panose="02020603050405020304" pitchFamily="18" charset="0"/>
              </a:rPr>
              <a:t>FAQ Section</a:t>
            </a:r>
            <a:r>
              <a:rPr lang="en-US" sz="2000" dirty="0">
                <a:latin typeface="Times New Roman" panose="02020603050405020304" pitchFamily="18" charset="0"/>
                <a:cs typeface="Times New Roman" panose="02020603050405020304" pitchFamily="18" charset="0"/>
              </a:rPr>
              <a:t>: To address common queries, this section provides clear and concise answers to frequently asked questions, helping users find information quickly and enhancing their overall experience.</a:t>
            </a:r>
          </a:p>
        </p:txBody>
      </p:sp>
    </p:spTree>
    <p:extLst>
      <p:ext uri="{BB962C8B-B14F-4D97-AF65-F5344CB8AC3E}">
        <p14:creationId xmlns:p14="http://schemas.microsoft.com/office/powerpoint/2010/main" val="22561697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623B4-A3B7-6FB0-8F96-6F3EF232B935}"/>
              </a:ext>
            </a:extLst>
          </p:cNvPr>
          <p:cNvSpPr>
            <a:spLocks noGrp="1"/>
          </p:cNvSpPr>
          <p:nvPr>
            <p:ph type="title"/>
          </p:nvPr>
        </p:nvSpPr>
        <p:spPr>
          <a:xfrm>
            <a:off x="838200" y="886408"/>
            <a:ext cx="10515600" cy="1455576"/>
          </a:xfrm>
        </p:spPr>
        <p:txBody>
          <a:bodyPr/>
          <a:lstStyle/>
          <a:p>
            <a:r>
              <a:rPr lang="en-IN" dirty="0">
                <a:latin typeface="Times New Roman" panose="02020603050405020304" pitchFamily="18" charset="0"/>
                <a:cs typeface="Times New Roman" panose="02020603050405020304" pitchFamily="18" charset="0"/>
              </a:rPr>
              <a:t>USE CASE SCENARIO</a:t>
            </a:r>
          </a:p>
        </p:txBody>
      </p:sp>
      <p:sp>
        <p:nvSpPr>
          <p:cNvPr id="3" name="Content Placeholder 2">
            <a:extLst>
              <a:ext uri="{FF2B5EF4-FFF2-40B4-BE49-F238E27FC236}">
                <a16:creationId xmlns:a16="http://schemas.microsoft.com/office/drawing/2014/main" id="{AEDE6B3C-ED9E-A3A4-BD6B-46E091A046B6}"/>
              </a:ext>
            </a:extLst>
          </p:cNvPr>
          <p:cNvSpPr>
            <a:spLocks noGrp="1"/>
          </p:cNvSpPr>
          <p:nvPr>
            <p:ph idx="1"/>
          </p:nvPr>
        </p:nvSpPr>
        <p:spPr>
          <a:xfrm>
            <a:off x="907942" y="2071238"/>
            <a:ext cx="10515600" cy="3695020"/>
          </a:xfrm>
        </p:spPr>
        <p:txBody>
          <a:bodyPr>
            <a:normAutofit/>
          </a:bodyPr>
          <a:lstStyle/>
          <a:p>
            <a:pPr>
              <a:lnSpc>
                <a:spcPct val="100000"/>
              </a:lnSpc>
            </a:pPr>
            <a:endParaRPr lang="en-US" sz="2000" dirty="0"/>
          </a:p>
          <a:p>
            <a:pPr marL="0" indent="0">
              <a:lnSpc>
                <a:spcPct val="100000"/>
              </a:lnSpc>
              <a:buNone/>
            </a:pPr>
            <a:r>
              <a:rPr lang="en-US" sz="2000" dirty="0">
                <a:latin typeface="Times New Roman" panose="02020603050405020304" pitchFamily="18" charset="0"/>
                <a:cs typeface="Times New Roman" panose="02020603050405020304" pitchFamily="18" charset="0"/>
              </a:rPr>
              <a:t>In the </a:t>
            </a:r>
            <a:r>
              <a:rPr lang="en-US" sz="2000" b="1" dirty="0">
                <a:latin typeface="Times New Roman" panose="02020603050405020304" pitchFamily="18" charset="0"/>
                <a:cs typeface="Times New Roman" panose="02020603050405020304" pitchFamily="18" charset="0"/>
              </a:rPr>
              <a:t>SB Foods</a:t>
            </a:r>
            <a:r>
              <a:rPr lang="en-US" sz="2000" dirty="0">
                <a:latin typeface="Times New Roman" panose="02020603050405020304" pitchFamily="18" charset="0"/>
                <a:cs typeface="Times New Roman" panose="02020603050405020304" pitchFamily="18" charset="0"/>
              </a:rPr>
              <a:t> web application, a customer begins by accessing the site through a web browser, where they are welcomed by an engaging Home Page that highlights various food categories and promotions. They then explore the </a:t>
            </a:r>
            <a:r>
              <a:rPr lang="en-US" sz="2000" b="1" dirty="0">
                <a:latin typeface="Times New Roman" panose="02020603050405020304" pitchFamily="18" charset="0"/>
                <a:cs typeface="Times New Roman" panose="02020603050405020304" pitchFamily="18" charset="0"/>
              </a:rPr>
              <a:t>Food Items</a:t>
            </a:r>
            <a:r>
              <a:rPr lang="en-US" sz="2000" dirty="0">
                <a:latin typeface="Times New Roman" panose="02020603050405020304" pitchFamily="18" charset="0"/>
                <a:cs typeface="Times New Roman" panose="02020603050405020304" pitchFamily="18" charset="0"/>
              </a:rPr>
              <a:t> section, selecting dishes they wish to order. Once their selections are made, the customer simply proceeds to checkout, entering their delivery information. After submitting their order, they receive a confirmation message, ensuring a smooth and user-friendly experience while enjoying their favorite meals from the comfort of their home. The customer then waits for their food to be delivered, with the option to provide feedback or rate their experience, ensuring a seamless and satisfying online ordering process.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04106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EE3F4-5D3E-8D2C-1E22-492AE5BFE7F1}"/>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TECHNICAL ARCHITECTURE</a:t>
            </a:r>
          </a:p>
        </p:txBody>
      </p:sp>
      <p:pic>
        <p:nvPicPr>
          <p:cNvPr id="5" name="Content Placeholder 4">
            <a:extLst>
              <a:ext uri="{FF2B5EF4-FFF2-40B4-BE49-F238E27FC236}">
                <a16:creationId xmlns:a16="http://schemas.microsoft.com/office/drawing/2014/main" id="{AEB6A228-88CE-6765-96B3-24847CD9ADC0}"/>
              </a:ext>
            </a:extLst>
          </p:cNvPr>
          <p:cNvPicPr>
            <a:picLocks noGrp="1" noChangeAspect="1"/>
          </p:cNvPicPr>
          <p:nvPr>
            <p:ph idx="1"/>
          </p:nvPr>
        </p:nvPicPr>
        <p:blipFill>
          <a:blip r:embed="rId2"/>
          <a:stretch>
            <a:fillRect/>
          </a:stretch>
        </p:blipFill>
        <p:spPr>
          <a:xfrm>
            <a:off x="838200" y="2360645"/>
            <a:ext cx="10515600" cy="3834881"/>
          </a:xfrm>
        </p:spPr>
      </p:pic>
    </p:spTree>
    <p:extLst>
      <p:ext uri="{BB962C8B-B14F-4D97-AF65-F5344CB8AC3E}">
        <p14:creationId xmlns:p14="http://schemas.microsoft.com/office/powerpoint/2010/main" val="22979090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1BBB3-80E2-9F81-DF25-3672B40E01D2}"/>
              </a:ext>
            </a:extLst>
          </p:cNvPr>
          <p:cNvSpPr>
            <a:spLocks noGrp="1"/>
          </p:cNvSpPr>
          <p:nvPr>
            <p:ph type="title"/>
          </p:nvPr>
        </p:nvSpPr>
        <p:spPr>
          <a:xfrm>
            <a:off x="411997" y="93905"/>
            <a:ext cx="10515600" cy="1325563"/>
          </a:xfrm>
        </p:spPr>
        <p:txBody>
          <a:bodyPr/>
          <a:lstStyle/>
          <a:p>
            <a:r>
              <a:rPr lang="en-IN" dirty="0">
                <a:latin typeface="Times New Roman" panose="02020603050405020304" pitchFamily="18" charset="0"/>
                <a:cs typeface="Times New Roman" panose="02020603050405020304" pitchFamily="18" charset="0"/>
              </a:rPr>
              <a:t>FRONTEND TECHNOLOGIES</a:t>
            </a:r>
          </a:p>
        </p:txBody>
      </p:sp>
      <p:sp>
        <p:nvSpPr>
          <p:cNvPr id="3" name="Content Placeholder 2">
            <a:extLst>
              <a:ext uri="{FF2B5EF4-FFF2-40B4-BE49-F238E27FC236}">
                <a16:creationId xmlns:a16="http://schemas.microsoft.com/office/drawing/2014/main" id="{A5BEC794-2EE9-6E4A-1875-7DD3E9E86DA6}"/>
              </a:ext>
            </a:extLst>
          </p:cNvPr>
          <p:cNvSpPr>
            <a:spLocks noGrp="1"/>
          </p:cNvSpPr>
          <p:nvPr>
            <p:ph idx="1"/>
          </p:nvPr>
        </p:nvSpPr>
        <p:spPr>
          <a:xfrm>
            <a:off x="652221" y="1084882"/>
            <a:ext cx="11172986" cy="5711124"/>
          </a:xfrm>
        </p:spPr>
        <p:txBody>
          <a:bodyPr>
            <a:noAutofit/>
          </a:bodyPr>
          <a:lstStyle/>
          <a:p>
            <a:r>
              <a:rPr lang="en-US" sz="2000" b="1" dirty="0">
                <a:latin typeface="Times New Roman" pitchFamily="18" charset="0"/>
                <a:cs typeface="Times New Roman" pitchFamily="18" charset="0"/>
              </a:rPr>
              <a:t>Technologies Used:</a:t>
            </a:r>
          </a:p>
          <a:p>
            <a:r>
              <a:rPr lang="en-US" sz="2000" b="1" dirty="0">
                <a:latin typeface="Times New Roman" pitchFamily="18" charset="0"/>
                <a:cs typeface="Times New Roman" pitchFamily="18" charset="0"/>
              </a:rPr>
              <a:t>HTML &amp; CSS</a:t>
            </a:r>
            <a:r>
              <a:rPr lang="en-US" sz="2000" dirty="0">
                <a:latin typeface="Times New Roman" pitchFamily="18" charset="0"/>
                <a:cs typeface="Times New Roman" pitchFamily="18" charset="0"/>
              </a:rPr>
              <a:t>:</a:t>
            </a:r>
          </a:p>
          <a:p>
            <a:pPr lvl="1"/>
            <a:r>
              <a:rPr lang="en-US" sz="2000" b="1" dirty="0">
                <a:latin typeface="Times New Roman" pitchFamily="18" charset="0"/>
                <a:cs typeface="Times New Roman" pitchFamily="18" charset="0"/>
              </a:rPr>
              <a:t>HTML</a:t>
            </a:r>
            <a:r>
              <a:rPr lang="en-US" sz="2000" dirty="0">
                <a:latin typeface="Times New Roman" pitchFamily="18" charset="0"/>
                <a:cs typeface="Times New Roman" pitchFamily="18" charset="0"/>
              </a:rPr>
              <a:t> is used to structure the web pages, ensuring the correct placement of various UI components.</a:t>
            </a:r>
          </a:p>
          <a:p>
            <a:pPr lvl="1"/>
            <a:r>
              <a:rPr lang="en-US" sz="2000" b="1" dirty="0">
                <a:latin typeface="Times New Roman" pitchFamily="18" charset="0"/>
                <a:cs typeface="Times New Roman" pitchFamily="18" charset="0"/>
              </a:rPr>
              <a:t>CSS</a:t>
            </a:r>
            <a:r>
              <a:rPr lang="en-US" sz="2000" dirty="0">
                <a:latin typeface="Times New Roman" pitchFamily="18" charset="0"/>
                <a:cs typeface="Times New Roman" pitchFamily="18" charset="0"/>
              </a:rPr>
              <a:t> styles the application, focusing on layout, color schemes, and fonts to enhance the user experience.</a:t>
            </a:r>
          </a:p>
          <a:p>
            <a:pPr lvl="1"/>
            <a:r>
              <a:rPr lang="en-US" sz="2000" b="1" dirty="0">
                <a:latin typeface="Times New Roman" pitchFamily="18" charset="0"/>
                <a:cs typeface="Times New Roman" pitchFamily="18" charset="0"/>
              </a:rPr>
              <a:t>CSS frameworks (like Bootstrap)</a:t>
            </a:r>
            <a:r>
              <a:rPr lang="en-US" sz="2000" dirty="0">
                <a:latin typeface="Times New Roman" pitchFamily="18" charset="0"/>
                <a:cs typeface="Times New Roman" pitchFamily="18" charset="0"/>
              </a:rPr>
              <a:t> provide pre-designed components, ensuring the app is responsive and maintains a consistent look across devices.</a:t>
            </a:r>
          </a:p>
          <a:p>
            <a:r>
              <a:rPr lang="en-US" sz="2000" b="1" dirty="0">
                <a:latin typeface="Times New Roman" pitchFamily="18" charset="0"/>
                <a:cs typeface="Times New Roman" pitchFamily="18" charset="0"/>
              </a:rPr>
              <a:t>JavaScript</a:t>
            </a:r>
            <a:r>
              <a:rPr lang="en-US" sz="2000" dirty="0">
                <a:latin typeface="Times New Roman" pitchFamily="18" charset="0"/>
                <a:cs typeface="Times New Roman" pitchFamily="18" charset="0"/>
              </a:rPr>
              <a:t>:</a:t>
            </a:r>
          </a:p>
          <a:p>
            <a:pPr lvl="1"/>
            <a:r>
              <a:rPr lang="en-US" sz="2000" dirty="0">
                <a:latin typeface="Times New Roman" pitchFamily="18" charset="0"/>
                <a:cs typeface="Times New Roman" pitchFamily="18" charset="0"/>
              </a:rPr>
              <a:t>Handles dynamic interactions on the webpage, such as menu navigation, user inputs, and cart updates in real time without refreshing the page.</a:t>
            </a:r>
          </a:p>
          <a:p>
            <a:r>
              <a:rPr lang="en-US" sz="2000" b="1" dirty="0">
                <a:latin typeface="Times New Roman" pitchFamily="18" charset="0"/>
                <a:cs typeface="Times New Roman" pitchFamily="18" charset="0"/>
              </a:rPr>
              <a:t>React.js</a:t>
            </a:r>
            <a:r>
              <a:rPr lang="en-US" sz="2000" dirty="0">
                <a:latin typeface="Times New Roman" pitchFamily="18" charset="0"/>
                <a:cs typeface="Times New Roman" pitchFamily="18" charset="0"/>
              </a:rPr>
              <a:t>:</a:t>
            </a:r>
          </a:p>
          <a:p>
            <a:pPr lvl="1"/>
            <a:r>
              <a:rPr lang="en-US" sz="2000" dirty="0">
                <a:latin typeface="Times New Roman" pitchFamily="18" charset="0"/>
                <a:cs typeface="Times New Roman" pitchFamily="18" charset="0"/>
              </a:rPr>
              <a:t>A popular front-end library for building the UI. </a:t>
            </a:r>
            <a:r>
              <a:rPr lang="en-US" sz="2000" dirty="0" err="1">
                <a:latin typeface="Times New Roman" pitchFamily="18" charset="0"/>
                <a:cs typeface="Times New Roman" pitchFamily="18" charset="0"/>
              </a:rPr>
              <a:t>React's</a:t>
            </a:r>
            <a:r>
              <a:rPr lang="en-US" sz="2000" dirty="0">
                <a:latin typeface="Times New Roman" pitchFamily="18" charset="0"/>
                <a:cs typeface="Times New Roman" pitchFamily="18" charset="0"/>
              </a:rPr>
              <a:t> component-based architecture allows for reusable code blocks and better code management.</a:t>
            </a:r>
          </a:p>
          <a:p>
            <a:pPr lvl="1"/>
            <a:r>
              <a:rPr lang="en-US" sz="2000" b="1" dirty="0">
                <a:latin typeface="Times New Roman" pitchFamily="18" charset="0"/>
                <a:cs typeface="Times New Roman" pitchFamily="18" charset="0"/>
              </a:rPr>
              <a:t>State Management</a:t>
            </a:r>
            <a:r>
              <a:rPr lang="en-US" sz="2000" dirty="0">
                <a:latin typeface="Times New Roman" pitchFamily="18" charset="0"/>
                <a:cs typeface="Times New Roman" pitchFamily="18" charset="0"/>
              </a:rPr>
              <a:t>: React hooks and state management libraries (like </a:t>
            </a:r>
            <a:r>
              <a:rPr lang="en-US" sz="2000" dirty="0" err="1">
                <a:latin typeface="Times New Roman" pitchFamily="18" charset="0"/>
                <a:cs typeface="Times New Roman" pitchFamily="18" charset="0"/>
              </a:rPr>
              <a:t>Redux</a:t>
            </a:r>
            <a:r>
              <a:rPr lang="en-US" sz="2000" dirty="0">
                <a:latin typeface="Times New Roman" pitchFamily="18" charset="0"/>
                <a:cs typeface="Times New Roman" pitchFamily="18" charset="0"/>
              </a:rPr>
              <a:t>) are used to manage the app’s internal state, especially for order updates, cart status, and user profiles</a:t>
            </a:r>
          </a:p>
        </p:txBody>
      </p:sp>
    </p:spTree>
    <p:extLst>
      <p:ext uri="{BB962C8B-B14F-4D97-AF65-F5344CB8AC3E}">
        <p14:creationId xmlns:p14="http://schemas.microsoft.com/office/powerpoint/2010/main" val="27003132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TotalTime>
  <Words>1897</Words>
  <Application>Microsoft Office PowerPoint</Application>
  <PresentationFormat>Widescreen</PresentationFormat>
  <Paragraphs>98</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Times New Roman</vt:lpstr>
      <vt:lpstr>Office Theme</vt:lpstr>
      <vt:lpstr>TITLE: SB- FOOD ORDERING APP</vt:lpstr>
      <vt:lpstr>ABSTRACT</vt:lpstr>
      <vt:lpstr>INTRODUCTION</vt:lpstr>
      <vt:lpstr>Proposed/Future Implementation</vt:lpstr>
      <vt:lpstr>PowerPoint Presentation</vt:lpstr>
      <vt:lpstr>PROJECT DESCRIPTION</vt:lpstr>
      <vt:lpstr>USE CASE SCENARIO</vt:lpstr>
      <vt:lpstr>TECHNICAL ARCHITECTURE</vt:lpstr>
      <vt:lpstr>FRONTEND TECHNOLOGIES</vt:lpstr>
      <vt:lpstr>PowerPoint Presentation</vt:lpstr>
      <vt:lpstr>Backend Technologies And Database Integration</vt:lpstr>
      <vt:lpstr>Integration of Frontend and Backend</vt:lpstr>
      <vt:lpstr>MODEL:  HOME PAGE</vt:lpstr>
      <vt:lpstr>OUR FOOD </vt:lpstr>
      <vt:lpstr>ABOUT US</vt:lpstr>
      <vt:lpstr>SPECIALITIES</vt:lpstr>
      <vt:lpstr>FREQUENTLY ASKED QUESTIONS</vt:lpstr>
      <vt:lpstr>PowerPoint Presentation</vt:lpstr>
      <vt:lpstr>FOOD IMAGES</vt:lpstr>
      <vt:lpstr>ORDER NOW</vt:lpstr>
      <vt:lpstr>CONCLUSION:</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FOOD ORDERING APP</dc:title>
  <dc:creator>NITHEA S</dc:creator>
  <cp:lastModifiedBy>NITHEA S</cp:lastModifiedBy>
  <cp:revision>10</cp:revision>
  <dcterms:created xsi:type="dcterms:W3CDTF">2024-10-08T11:13:34Z</dcterms:created>
  <dcterms:modified xsi:type="dcterms:W3CDTF">2024-10-09T03:58:57Z</dcterms:modified>
</cp:coreProperties>
</file>

<file path=docProps/thumbnail.jpeg>
</file>